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27"/>
  </p:notesMasterIdLst>
  <p:handoutMasterIdLst>
    <p:handoutMasterId r:id="rId28"/>
  </p:handoutMasterIdLst>
  <p:sldIdLst>
    <p:sldId id="296" r:id="rId3"/>
    <p:sldId id="313" r:id="rId4"/>
    <p:sldId id="309" r:id="rId5"/>
    <p:sldId id="297" r:id="rId6"/>
    <p:sldId id="286" r:id="rId7"/>
    <p:sldId id="287" r:id="rId8"/>
    <p:sldId id="295" r:id="rId9"/>
    <p:sldId id="294" r:id="rId10"/>
    <p:sldId id="292" r:id="rId11"/>
    <p:sldId id="298" r:id="rId12"/>
    <p:sldId id="299" r:id="rId13"/>
    <p:sldId id="314" r:id="rId14"/>
    <p:sldId id="303" r:id="rId15"/>
    <p:sldId id="302" r:id="rId16"/>
    <p:sldId id="304" r:id="rId17"/>
    <p:sldId id="305" r:id="rId18"/>
    <p:sldId id="306" r:id="rId19"/>
    <p:sldId id="307" r:id="rId20"/>
    <p:sldId id="315" r:id="rId21"/>
    <p:sldId id="316" r:id="rId22"/>
    <p:sldId id="317" r:id="rId23"/>
    <p:sldId id="318" r:id="rId24"/>
    <p:sldId id="319" r:id="rId25"/>
    <p:sldId id="2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9" autoAdjust="0"/>
    <p:restoredTop sz="78403" autoAdjust="0"/>
  </p:normalViewPr>
  <p:slideViewPr>
    <p:cSldViewPr snapToGrid="0">
      <p:cViewPr>
        <p:scale>
          <a:sx n="60" d="100"/>
          <a:sy n="60" d="100"/>
        </p:scale>
        <p:origin x="908" y="28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0FC8AC-8917-4772-8985-8E513B8456B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60D1B6-C18B-4ACD-8FD2-0806ABBE3AE6}">
      <dgm:prSet custT="1"/>
      <dgm:spPr>
        <a:solidFill>
          <a:srgbClr val="006600"/>
        </a:solidFill>
        <a:ln>
          <a:solidFill>
            <a:srgbClr val="006600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Climate City Contracts </a:t>
          </a:r>
          <a:endParaRPr lang="en-US" sz="1800" b="1" dirty="0">
            <a:solidFill>
              <a:schemeClr val="bg1"/>
            </a:solidFill>
          </a:endParaRPr>
        </a:p>
      </dgm:t>
    </dgm:pt>
    <dgm:pt modelId="{CB8952CB-A64A-4F3A-A007-0D1DBFE512C8}" type="parTrans" cxnId="{64243214-7935-42B3-8991-CE92385FF8F7}">
      <dgm:prSet/>
      <dgm:spPr/>
      <dgm:t>
        <a:bodyPr/>
        <a:lstStyle/>
        <a:p>
          <a:endParaRPr lang="en-US"/>
        </a:p>
      </dgm:t>
    </dgm:pt>
    <dgm:pt modelId="{EBCD105E-31E8-46DD-B4E0-8C4805EFF15A}" type="sibTrans" cxnId="{64243214-7935-42B3-8991-CE92385FF8F7}">
      <dgm:prSet/>
      <dgm:spPr/>
      <dgm:t>
        <a:bodyPr/>
        <a:lstStyle/>
        <a:p>
          <a:endParaRPr lang="en-US"/>
        </a:p>
      </dgm:t>
    </dgm:pt>
    <dgm:pt modelId="{6B44FD18-6E0B-405F-8452-C81F101F6776}">
      <dgm:prSet custT="1"/>
      <dgm:spPr>
        <a:solidFill>
          <a:srgbClr val="006600"/>
        </a:solidFill>
        <a:ln>
          <a:solidFill>
            <a:srgbClr val="006600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Mission Platform</a:t>
          </a:r>
          <a:endParaRPr lang="en-US" sz="1800" b="1" dirty="0">
            <a:solidFill>
              <a:schemeClr val="bg1"/>
            </a:solidFill>
          </a:endParaRPr>
        </a:p>
      </dgm:t>
    </dgm:pt>
    <dgm:pt modelId="{EE43FF08-6B6C-4C65-9D88-B67A5CA1C2D9}" type="parTrans" cxnId="{AA430933-2DFB-441B-A9D8-13397325FF94}">
      <dgm:prSet/>
      <dgm:spPr/>
      <dgm:t>
        <a:bodyPr/>
        <a:lstStyle/>
        <a:p>
          <a:endParaRPr lang="en-US"/>
        </a:p>
      </dgm:t>
    </dgm:pt>
    <dgm:pt modelId="{BCB3686B-796B-4CDA-883F-B6078B0AFDE5}" type="sibTrans" cxnId="{AA430933-2DFB-441B-A9D8-13397325FF94}">
      <dgm:prSet/>
      <dgm:spPr/>
      <dgm:t>
        <a:bodyPr/>
        <a:lstStyle/>
        <a:p>
          <a:endParaRPr lang="en-US"/>
        </a:p>
      </dgm:t>
    </dgm:pt>
    <dgm:pt modelId="{E43B6FE7-B66B-4EC2-BD3D-F70CA3AED93B}">
      <dgm:prSet custT="1"/>
      <dgm:spPr>
        <a:solidFill>
          <a:schemeClr val="bg1"/>
        </a:solidFill>
      </dgm:spPr>
      <dgm:t>
        <a:bodyPr/>
        <a:lstStyle/>
        <a:p>
          <a:r>
            <a:rPr lang="en-US" sz="1800" b="0" dirty="0" smtClean="0">
              <a:solidFill>
                <a:srgbClr val="006600"/>
              </a:solidFill>
            </a:rPr>
            <a:t>Tailor-made help with funding and financing</a:t>
          </a:r>
          <a:endParaRPr lang="en-US" sz="1800" b="0" dirty="0">
            <a:solidFill>
              <a:srgbClr val="006600"/>
            </a:solidFill>
          </a:endParaRPr>
        </a:p>
      </dgm:t>
    </dgm:pt>
    <dgm:pt modelId="{A4B85BDD-8AF7-4603-857A-FAAEFE8BF55E}" type="parTrans" cxnId="{1A6CD44A-0F70-4296-8ABC-8251F6E509D7}">
      <dgm:prSet/>
      <dgm:spPr/>
      <dgm:t>
        <a:bodyPr/>
        <a:lstStyle/>
        <a:p>
          <a:endParaRPr lang="en-US"/>
        </a:p>
      </dgm:t>
    </dgm:pt>
    <dgm:pt modelId="{19FCA066-4137-46F1-8413-0417C56DF2DB}" type="sibTrans" cxnId="{1A6CD44A-0F70-4296-8ABC-8251F6E509D7}">
      <dgm:prSet/>
      <dgm:spPr/>
      <dgm:t>
        <a:bodyPr/>
        <a:lstStyle/>
        <a:p>
          <a:endParaRPr lang="en-US"/>
        </a:p>
      </dgm:t>
    </dgm:pt>
    <dgm:pt modelId="{F5C045AE-2A0E-4128-8DAF-9CA0167D922B}">
      <dgm:prSet custT="1"/>
      <dgm:spPr>
        <a:solidFill>
          <a:schemeClr val="bg1"/>
        </a:solidFill>
      </dgm:spPr>
      <dgm:t>
        <a:bodyPr/>
        <a:lstStyle/>
        <a:p>
          <a:r>
            <a:rPr lang="en-US" sz="1800" b="0" dirty="0" smtClean="0">
              <a:solidFill>
                <a:srgbClr val="006600"/>
              </a:solidFill>
            </a:rPr>
            <a:t>A Mission label to unlock synergies with other programmes </a:t>
          </a:r>
          <a:endParaRPr lang="en-US" sz="1800" b="0" dirty="0">
            <a:solidFill>
              <a:srgbClr val="006600"/>
            </a:solidFill>
          </a:endParaRPr>
        </a:p>
      </dgm:t>
    </dgm:pt>
    <dgm:pt modelId="{7325DF20-38F1-4C68-87B4-DCE54B82F03D}" type="parTrans" cxnId="{A0ADDA2D-2E15-481D-9EA5-BE1FBC3E7D6C}">
      <dgm:prSet/>
      <dgm:spPr/>
      <dgm:t>
        <a:bodyPr/>
        <a:lstStyle/>
        <a:p>
          <a:endParaRPr lang="en-US"/>
        </a:p>
      </dgm:t>
    </dgm:pt>
    <dgm:pt modelId="{1FBE549C-2CE7-4AAE-AB01-122DBFF6330A}" type="sibTrans" cxnId="{A0ADDA2D-2E15-481D-9EA5-BE1FBC3E7D6C}">
      <dgm:prSet/>
      <dgm:spPr/>
      <dgm:t>
        <a:bodyPr/>
        <a:lstStyle/>
        <a:p>
          <a:endParaRPr lang="en-US"/>
        </a:p>
      </dgm:t>
    </dgm:pt>
    <dgm:pt modelId="{3FF3CFDD-4D26-40E4-AFB4-86394C800FAD}">
      <dgm:prSet custT="1"/>
      <dgm:spPr>
        <a:solidFill>
          <a:schemeClr val="bg1"/>
        </a:solidFill>
      </dgm:spPr>
      <dgm:t>
        <a:bodyPr/>
        <a:lstStyle/>
        <a:p>
          <a:r>
            <a:rPr lang="en-US" sz="1800" b="0" dirty="0" smtClean="0">
              <a:solidFill>
                <a:srgbClr val="006600"/>
              </a:solidFill>
            </a:rPr>
            <a:t>R&amp;I action</a:t>
          </a:r>
          <a:endParaRPr lang="en-US" sz="1800" b="0" dirty="0">
            <a:solidFill>
              <a:srgbClr val="006600"/>
            </a:solidFill>
          </a:endParaRPr>
        </a:p>
      </dgm:t>
    </dgm:pt>
    <dgm:pt modelId="{8784BB07-E7A3-48F5-B3A8-D6D7FF4925D2}" type="parTrans" cxnId="{0781B0A7-6CDB-41D6-8896-1E8475367F1A}">
      <dgm:prSet/>
      <dgm:spPr/>
      <dgm:t>
        <a:bodyPr/>
        <a:lstStyle/>
        <a:p>
          <a:endParaRPr lang="en-US"/>
        </a:p>
      </dgm:t>
    </dgm:pt>
    <dgm:pt modelId="{567BE24D-D41B-4720-A0B3-2A837397E970}" type="sibTrans" cxnId="{0781B0A7-6CDB-41D6-8896-1E8475367F1A}">
      <dgm:prSet/>
      <dgm:spPr/>
      <dgm:t>
        <a:bodyPr/>
        <a:lstStyle/>
        <a:p>
          <a:endParaRPr lang="en-US"/>
        </a:p>
      </dgm:t>
    </dgm:pt>
    <dgm:pt modelId="{434F6C97-1630-4417-BFE2-3C6E6FEC4ED0}">
      <dgm:prSet custT="1"/>
      <dgm:spPr>
        <a:solidFill>
          <a:schemeClr val="bg1"/>
        </a:solidFill>
      </dgm:spPr>
      <dgm:t>
        <a:bodyPr/>
        <a:lstStyle/>
        <a:p>
          <a:r>
            <a:rPr lang="en-US" sz="1800" b="0" dirty="0" smtClean="0">
              <a:solidFill>
                <a:srgbClr val="006600"/>
              </a:solidFill>
            </a:rPr>
            <a:t>Innovative city governance models and citizen engagement </a:t>
          </a:r>
          <a:endParaRPr lang="en-US" sz="1800" b="0" dirty="0">
            <a:solidFill>
              <a:srgbClr val="006600"/>
            </a:solidFill>
          </a:endParaRPr>
        </a:p>
      </dgm:t>
    </dgm:pt>
    <dgm:pt modelId="{39B87AF6-06CF-45AA-88E9-85FF1D690554}" type="parTrans" cxnId="{C4BC9C6F-C96A-40F8-AD1D-4410BE540E8F}">
      <dgm:prSet/>
      <dgm:spPr/>
      <dgm:t>
        <a:bodyPr/>
        <a:lstStyle/>
        <a:p>
          <a:endParaRPr lang="en-US"/>
        </a:p>
      </dgm:t>
    </dgm:pt>
    <dgm:pt modelId="{E1379603-C91B-42A6-80E6-0AE265A51CB8}" type="sibTrans" cxnId="{C4BC9C6F-C96A-40F8-AD1D-4410BE540E8F}">
      <dgm:prSet/>
      <dgm:spPr/>
      <dgm:t>
        <a:bodyPr/>
        <a:lstStyle/>
        <a:p>
          <a:endParaRPr lang="en-US"/>
        </a:p>
      </dgm:t>
    </dgm:pt>
    <dgm:pt modelId="{C026ACE3-1CCE-4AC0-8DAC-7DF296135794}">
      <dgm:prSet custT="1"/>
      <dgm:spPr>
        <a:solidFill>
          <a:schemeClr val="bg1"/>
        </a:solidFill>
      </dgm:spPr>
      <dgm:t>
        <a:bodyPr/>
        <a:lstStyle/>
        <a:p>
          <a:r>
            <a:rPr lang="en-US" sz="1800" b="0" dirty="0" smtClean="0">
              <a:solidFill>
                <a:srgbClr val="006600"/>
              </a:solidFill>
            </a:rPr>
            <a:t>Common framework for monitoring, reporting and verification</a:t>
          </a:r>
          <a:endParaRPr lang="en-US" sz="1800" b="0" dirty="0">
            <a:solidFill>
              <a:srgbClr val="006600"/>
            </a:solidFill>
          </a:endParaRPr>
        </a:p>
      </dgm:t>
    </dgm:pt>
    <dgm:pt modelId="{B8FE197E-4AB2-4118-96C1-AFB4D64C909A}" type="parTrans" cxnId="{B0AD1FE4-6365-44C6-BE1C-512E4A62AB7B}">
      <dgm:prSet/>
      <dgm:spPr/>
      <dgm:t>
        <a:bodyPr/>
        <a:lstStyle/>
        <a:p>
          <a:endParaRPr lang="en-US"/>
        </a:p>
      </dgm:t>
    </dgm:pt>
    <dgm:pt modelId="{1BDBCA94-3931-49CC-8F83-822116BF0E36}" type="sibTrans" cxnId="{B0AD1FE4-6365-44C6-BE1C-512E4A62AB7B}">
      <dgm:prSet/>
      <dgm:spPr/>
      <dgm:t>
        <a:bodyPr/>
        <a:lstStyle/>
        <a:p>
          <a:endParaRPr lang="en-US"/>
        </a:p>
      </dgm:t>
    </dgm:pt>
    <dgm:pt modelId="{66945AD9-102B-4F2A-A086-4585A305390A}" type="pres">
      <dgm:prSet presAssocID="{740FC8AC-8917-4772-8985-8E513B8456B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4C9577-234D-4C06-A374-1703A4F4A474}" type="pres">
      <dgm:prSet presAssocID="{5060D1B6-C18B-4ACD-8FD2-0806ABBE3AE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507D4B-A346-4473-80EA-9D9E5B496C06}" type="pres">
      <dgm:prSet presAssocID="{EBCD105E-31E8-46DD-B4E0-8C4805EFF15A}" presName="sibTrans" presStyleCnt="0"/>
      <dgm:spPr/>
    </dgm:pt>
    <dgm:pt modelId="{7F854EBC-4872-4AC9-8466-EB6CC2D71E76}" type="pres">
      <dgm:prSet presAssocID="{6B44FD18-6E0B-405F-8452-C81F101F677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7D3C49-DF78-4FA6-A47E-FDF9B7663A7F}" type="pres">
      <dgm:prSet presAssocID="{BCB3686B-796B-4CDA-883F-B6078B0AFDE5}" presName="sibTrans" presStyleCnt="0"/>
      <dgm:spPr/>
    </dgm:pt>
    <dgm:pt modelId="{55D791E9-6E8E-4E30-8575-CA8B5C67A925}" type="pres">
      <dgm:prSet presAssocID="{E43B6FE7-B66B-4EC2-BD3D-F70CA3AED93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BB1B3-6F79-4E6C-9463-42FA5554BD3E}" type="pres">
      <dgm:prSet presAssocID="{19FCA066-4137-46F1-8413-0417C56DF2DB}" presName="sibTrans" presStyleCnt="0"/>
      <dgm:spPr/>
    </dgm:pt>
    <dgm:pt modelId="{164281E0-3E96-4FA2-A8A5-F409A0FBF6A0}" type="pres">
      <dgm:prSet presAssocID="{F5C045AE-2A0E-4128-8DAF-9CA0167D922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B6E439-C089-46CE-B787-7CFDF2D103EC}" type="pres">
      <dgm:prSet presAssocID="{1FBE549C-2CE7-4AAE-AB01-122DBFF6330A}" presName="sibTrans" presStyleCnt="0"/>
      <dgm:spPr/>
    </dgm:pt>
    <dgm:pt modelId="{511F5D77-00BE-4363-A39D-6FDD67FC6B59}" type="pres">
      <dgm:prSet presAssocID="{3FF3CFDD-4D26-40E4-AFB4-86394C800FA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347F6-DD75-4BC0-B239-D0ACC02D88E9}" type="pres">
      <dgm:prSet presAssocID="{567BE24D-D41B-4720-A0B3-2A837397E970}" presName="sibTrans" presStyleCnt="0"/>
      <dgm:spPr/>
    </dgm:pt>
    <dgm:pt modelId="{DD523549-F1AD-4F06-99E1-64A7FBE60255}" type="pres">
      <dgm:prSet presAssocID="{434F6C97-1630-4417-BFE2-3C6E6FEC4ED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785C8-8B20-4C43-9823-DF3B0BF2D6F4}" type="pres">
      <dgm:prSet presAssocID="{E1379603-C91B-42A6-80E6-0AE265A51CB8}" presName="sibTrans" presStyleCnt="0"/>
      <dgm:spPr/>
    </dgm:pt>
    <dgm:pt modelId="{094FD425-26A7-4FD0-81B9-7B27691EB17D}" type="pres">
      <dgm:prSet presAssocID="{C026ACE3-1CCE-4AC0-8DAC-7DF29613579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BC9C6F-C96A-40F8-AD1D-4410BE540E8F}" srcId="{740FC8AC-8917-4772-8985-8E513B8456B2}" destId="{434F6C97-1630-4417-BFE2-3C6E6FEC4ED0}" srcOrd="5" destOrd="0" parTransId="{39B87AF6-06CF-45AA-88E9-85FF1D690554}" sibTransId="{E1379603-C91B-42A6-80E6-0AE265A51CB8}"/>
    <dgm:cxn modelId="{34945CFA-7240-41F1-9813-F18AA34A4511}" type="presOf" srcId="{E43B6FE7-B66B-4EC2-BD3D-F70CA3AED93B}" destId="{55D791E9-6E8E-4E30-8575-CA8B5C67A925}" srcOrd="0" destOrd="0" presId="urn:microsoft.com/office/officeart/2005/8/layout/default"/>
    <dgm:cxn modelId="{0781B0A7-6CDB-41D6-8896-1E8475367F1A}" srcId="{740FC8AC-8917-4772-8985-8E513B8456B2}" destId="{3FF3CFDD-4D26-40E4-AFB4-86394C800FAD}" srcOrd="4" destOrd="0" parTransId="{8784BB07-E7A3-48F5-B3A8-D6D7FF4925D2}" sibTransId="{567BE24D-D41B-4720-A0B3-2A837397E970}"/>
    <dgm:cxn modelId="{05021A4A-3ADF-4E88-B85F-F4847DF657F4}" type="presOf" srcId="{6B44FD18-6E0B-405F-8452-C81F101F6776}" destId="{7F854EBC-4872-4AC9-8466-EB6CC2D71E76}" srcOrd="0" destOrd="0" presId="urn:microsoft.com/office/officeart/2005/8/layout/default"/>
    <dgm:cxn modelId="{64243214-7935-42B3-8991-CE92385FF8F7}" srcId="{740FC8AC-8917-4772-8985-8E513B8456B2}" destId="{5060D1B6-C18B-4ACD-8FD2-0806ABBE3AE6}" srcOrd="0" destOrd="0" parTransId="{CB8952CB-A64A-4F3A-A007-0D1DBFE512C8}" sibTransId="{EBCD105E-31E8-46DD-B4E0-8C4805EFF15A}"/>
    <dgm:cxn modelId="{A0ADDA2D-2E15-481D-9EA5-BE1FBC3E7D6C}" srcId="{740FC8AC-8917-4772-8985-8E513B8456B2}" destId="{F5C045AE-2A0E-4128-8DAF-9CA0167D922B}" srcOrd="3" destOrd="0" parTransId="{7325DF20-38F1-4C68-87B4-DCE54B82F03D}" sibTransId="{1FBE549C-2CE7-4AAE-AB01-122DBFF6330A}"/>
    <dgm:cxn modelId="{AA430933-2DFB-441B-A9D8-13397325FF94}" srcId="{740FC8AC-8917-4772-8985-8E513B8456B2}" destId="{6B44FD18-6E0B-405F-8452-C81F101F6776}" srcOrd="1" destOrd="0" parTransId="{EE43FF08-6B6C-4C65-9D88-B67A5CA1C2D9}" sibTransId="{BCB3686B-796B-4CDA-883F-B6078B0AFDE5}"/>
    <dgm:cxn modelId="{B0AD1FE4-6365-44C6-BE1C-512E4A62AB7B}" srcId="{740FC8AC-8917-4772-8985-8E513B8456B2}" destId="{C026ACE3-1CCE-4AC0-8DAC-7DF296135794}" srcOrd="6" destOrd="0" parTransId="{B8FE197E-4AB2-4118-96C1-AFB4D64C909A}" sibTransId="{1BDBCA94-3931-49CC-8F83-822116BF0E36}"/>
    <dgm:cxn modelId="{21F19838-A54D-4DBA-9826-3263BA96F152}" type="presOf" srcId="{434F6C97-1630-4417-BFE2-3C6E6FEC4ED0}" destId="{DD523549-F1AD-4F06-99E1-64A7FBE60255}" srcOrd="0" destOrd="0" presId="urn:microsoft.com/office/officeart/2005/8/layout/default"/>
    <dgm:cxn modelId="{1A6CD44A-0F70-4296-8ABC-8251F6E509D7}" srcId="{740FC8AC-8917-4772-8985-8E513B8456B2}" destId="{E43B6FE7-B66B-4EC2-BD3D-F70CA3AED93B}" srcOrd="2" destOrd="0" parTransId="{A4B85BDD-8AF7-4603-857A-FAAEFE8BF55E}" sibTransId="{19FCA066-4137-46F1-8413-0417C56DF2DB}"/>
    <dgm:cxn modelId="{83B6CFFB-3494-40C7-B484-B7893E269125}" type="presOf" srcId="{740FC8AC-8917-4772-8985-8E513B8456B2}" destId="{66945AD9-102B-4F2A-A086-4585A305390A}" srcOrd="0" destOrd="0" presId="urn:microsoft.com/office/officeart/2005/8/layout/default"/>
    <dgm:cxn modelId="{DC437C1F-6FD8-41E1-8CCB-6A64DB5DCA4A}" type="presOf" srcId="{3FF3CFDD-4D26-40E4-AFB4-86394C800FAD}" destId="{511F5D77-00BE-4363-A39D-6FDD67FC6B59}" srcOrd="0" destOrd="0" presId="urn:microsoft.com/office/officeart/2005/8/layout/default"/>
    <dgm:cxn modelId="{FE0D70FD-E3AC-4EB3-AC6F-FFD055F53F9E}" type="presOf" srcId="{C026ACE3-1CCE-4AC0-8DAC-7DF296135794}" destId="{094FD425-26A7-4FD0-81B9-7B27691EB17D}" srcOrd="0" destOrd="0" presId="urn:microsoft.com/office/officeart/2005/8/layout/default"/>
    <dgm:cxn modelId="{D87EAD29-31D3-4D73-95F5-04458E29C1CF}" type="presOf" srcId="{5060D1B6-C18B-4ACD-8FD2-0806ABBE3AE6}" destId="{C24C9577-234D-4C06-A374-1703A4F4A474}" srcOrd="0" destOrd="0" presId="urn:microsoft.com/office/officeart/2005/8/layout/default"/>
    <dgm:cxn modelId="{42BDC476-9804-48B1-8598-10E19CDC71F4}" type="presOf" srcId="{F5C045AE-2A0E-4128-8DAF-9CA0167D922B}" destId="{164281E0-3E96-4FA2-A8A5-F409A0FBF6A0}" srcOrd="0" destOrd="0" presId="urn:microsoft.com/office/officeart/2005/8/layout/default"/>
    <dgm:cxn modelId="{8F8722E6-DC15-4F7F-85C7-8A617FD9C254}" type="presParOf" srcId="{66945AD9-102B-4F2A-A086-4585A305390A}" destId="{C24C9577-234D-4C06-A374-1703A4F4A474}" srcOrd="0" destOrd="0" presId="urn:microsoft.com/office/officeart/2005/8/layout/default"/>
    <dgm:cxn modelId="{4BDF76C2-651B-4707-92BF-9A541C644C81}" type="presParOf" srcId="{66945AD9-102B-4F2A-A086-4585A305390A}" destId="{47507D4B-A346-4473-80EA-9D9E5B496C06}" srcOrd="1" destOrd="0" presId="urn:microsoft.com/office/officeart/2005/8/layout/default"/>
    <dgm:cxn modelId="{34061A29-89DB-470B-AB8A-D0D63532E1F2}" type="presParOf" srcId="{66945AD9-102B-4F2A-A086-4585A305390A}" destId="{7F854EBC-4872-4AC9-8466-EB6CC2D71E76}" srcOrd="2" destOrd="0" presId="urn:microsoft.com/office/officeart/2005/8/layout/default"/>
    <dgm:cxn modelId="{B7F9A49A-039A-4894-ACE5-BF9BBBB6C7DF}" type="presParOf" srcId="{66945AD9-102B-4F2A-A086-4585A305390A}" destId="{AB7D3C49-DF78-4FA6-A47E-FDF9B7663A7F}" srcOrd="3" destOrd="0" presId="urn:microsoft.com/office/officeart/2005/8/layout/default"/>
    <dgm:cxn modelId="{CB40BC3C-0142-4364-BDA2-D86D00970346}" type="presParOf" srcId="{66945AD9-102B-4F2A-A086-4585A305390A}" destId="{55D791E9-6E8E-4E30-8575-CA8B5C67A925}" srcOrd="4" destOrd="0" presId="urn:microsoft.com/office/officeart/2005/8/layout/default"/>
    <dgm:cxn modelId="{7A626C20-67A2-43D8-A552-DCB9F19E3DE4}" type="presParOf" srcId="{66945AD9-102B-4F2A-A086-4585A305390A}" destId="{E2BBB1B3-6F79-4E6C-9463-42FA5554BD3E}" srcOrd="5" destOrd="0" presId="urn:microsoft.com/office/officeart/2005/8/layout/default"/>
    <dgm:cxn modelId="{E4E88D75-9DFD-4BAB-93B2-F6C768DD6228}" type="presParOf" srcId="{66945AD9-102B-4F2A-A086-4585A305390A}" destId="{164281E0-3E96-4FA2-A8A5-F409A0FBF6A0}" srcOrd="6" destOrd="0" presId="urn:microsoft.com/office/officeart/2005/8/layout/default"/>
    <dgm:cxn modelId="{E6C3F0ED-00A5-4F27-A3A4-FB83D5558BE9}" type="presParOf" srcId="{66945AD9-102B-4F2A-A086-4585A305390A}" destId="{65B6E439-C089-46CE-B787-7CFDF2D103EC}" srcOrd="7" destOrd="0" presId="urn:microsoft.com/office/officeart/2005/8/layout/default"/>
    <dgm:cxn modelId="{304261C4-118D-4D23-BCFB-B8CED9C9CA2B}" type="presParOf" srcId="{66945AD9-102B-4F2A-A086-4585A305390A}" destId="{511F5D77-00BE-4363-A39D-6FDD67FC6B59}" srcOrd="8" destOrd="0" presId="urn:microsoft.com/office/officeart/2005/8/layout/default"/>
    <dgm:cxn modelId="{260F3F90-2D12-426A-A315-E59D3EB39C0A}" type="presParOf" srcId="{66945AD9-102B-4F2A-A086-4585A305390A}" destId="{5D5347F6-DD75-4BC0-B239-D0ACC02D88E9}" srcOrd="9" destOrd="0" presId="urn:microsoft.com/office/officeart/2005/8/layout/default"/>
    <dgm:cxn modelId="{E8386849-F7B4-4990-93F3-ACEE104F92D1}" type="presParOf" srcId="{66945AD9-102B-4F2A-A086-4585A305390A}" destId="{DD523549-F1AD-4F06-99E1-64A7FBE60255}" srcOrd="10" destOrd="0" presId="urn:microsoft.com/office/officeart/2005/8/layout/default"/>
    <dgm:cxn modelId="{37568760-9FD7-4622-A316-A93890718660}" type="presParOf" srcId="{66945AD9-102B-4F2A-A086-4585A305390A}" destId="{A07785C8-8B20-4C43-9823-DF3B0BF2D6F4}" srcOrd="11" destOrd="0" presId="urn:microsoft.com/office/officeart/2005/8/layout/default"/>
    <dgm:cxn modelId="{65861DAD-87DE-4CDB-AA9C-0ADB84BFBA26}" type="presParOf" srcId="{66945AD9-102B-4F2A-A086-4585A305390A}" destId="{094FD425-26A7-4FD0-81B9-7B27691EB17D}" srcOrd="12" destOrd="0" presId="urn:microsoft.com/office/officeart/2005/8/layout/defaul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C9577-234D-4C06-A374-1703A4F4A474}">
      <dsp:nvSpPr>
        <dsp:cNvPr id="0" name=""/>
        <dsp:cNvSpPr/>
      </dsp:nvSpPr>
      <dsp:spPr>
        <a:xfrm>
          <a:off x="295949" y="2714"/>
          <a:ext cx="2091565" cy="1254939"/>
        </a:xfrm>
        <a:prstGeom prst="rect">
          <a:avLst/>
        </a:prstGeom>
        <a:solidFill>
          <a:srgbClr val="006600"/>
        </a:solidFill>
        <a:ln w="12700" cap="flat" cmpd="sng" algn="ctr">
          <a:solidFill>
            <a:srgbClr val="00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Climate City Contracts 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295949" y="2714"/>
        <a:ext cx="2091565" cy="1254939"/>
      </dsp:txXfrm>
    </dsp:sp>
    <dsp:sp modelId="{7F854EBC-4872-4AC9-8466-EB6CC2D71E76}">
      <dsp:nvSpPr>
        <dsp:cNvPr id="0" name=""/>
        <dsp:cNvSpPr/>
      </dsp:nvSpPr>
      <dsp:spPr>
        <a:xfrm>
          <a:off x="2596670" y="2714"/>
          <a:ext cx="2091565" cy="1254939"/>
        </a:xfrm>
        <a:prstGeom prst="rect">
          <a:avLst/>
        </a:prstGeom>
        <a:solidFill>
          <a:srgbClr val="006600"/>
        </a:solidFill>
        <a:ln w="12700" cap="flat" cmpd="sng" algn="ctr">
          <a:solidFill>
            <a:srgbClr val="00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Mission Platform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2596670" y="2714"/>
        <a:ext cx="2091565" cy="1254939"/>
      </dsp:txXfrm>
    </dsp:sp>
    <dsp:sp modelId="{55D791E9-6E8E-4E30-8575-CA8B5C67A925}">
      <dsp:nvSpPr>
        <dsp:cNvPr id="0" name=""/>
        <dsp:cNvSpPr/>
      </dsp:nvSpPr>
      <dsp:spPr>
        <a:xfrm>
          <a:off x="4897392" y="2714"/>
          <a:ext cx="2091565" cy="1254939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rgbClr val="006600"/>
              </a:solidFill>
            </a:rPr>
            <a:t>Tailor-made help with funding and financing</a:t>
          </a:r>
          <a:endParaRPr lang="en-US" sz="1800" b="0" kern="1200" dirty="0">
            <a:solidFill>
              <a:srgbClr val="006600"/>
            </a:solidFill>
          </a:endParaRPr>
        </a:p>
      </dsp:txBody>
      <dsp:txXfrm>
        <a:off x="4897392" y="2714"/>
        <a:ext cx="2091565" cy="1254939"/>
      </dsp:txXfrm>
    </dsp:sp>
    <dsp:sp modelId="{164281E0-3E96-4FA2-A8A5-F409A0FBF6A0}">
      <dsp:nvSpPr>
        <dsp:cNvPr id="0" name=""/>
        <dsp:cNvSpPr/>
      </dsp:nvSpPr>
      <dsp:spPr>
        <a:xfrm>
          <a:off x="295949" y="1466810"/>
          <a:ext cx="2091565" cy="1254939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rgbClr val="006600"/>
              </a:solidFill>
            </a:rPr>
            <a:t>A Mission label to unlock synergies with other programmes </a:t>
          </a:r>
          <a:endParaRPr lang="en-US" sz="1800" b="0" kern="1200" dirty="0">
            <a:solidFill>
              <a:srgbClr val="006600"/>
            </a:solidFill>
          </a:endParaRPr>
        </a:p>
      </dsp:txBody>
      <dsp:txXfrm>
        <a:off x="295949" y="1466810"/>
        <a:ext cx="2091565" cy="1254939"/>
      </dsp:txXfrm>
    </dsp:sp>
    <dsp:sp modelId="{511F5D77-00BE-4363-A39D-6FDD67FC6B59}">
      <dsp:nvSpPr>
        <dsp:cNvPr id="0" name=""/>
        <dsp:cNvSpPr/>
      </dsp:nvSpPr>
      <dsp:spPr>
        <a:xfrm>
          <a:off x="2596670" y="1466810"/>
          <a:ext cx="2091565" cy="1254939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rgbClr val="006600"/>
              </a:solidFill>
            </a:rPr>
            <a:t>R&amp;I action</a:t>
          </a:r>
          <a:endParaRPr lang="en-US" sz="1800" b="0" kern="1200" dirty="0">
            <a:solidFill>
              <a:srgbClr val="006600"/>
            </a:solidFill>
          </a:endParaRPr>
        </a:p>
      </dsp:txBody>
      <dsp:txXfrm>
        <a:off x="2596670" y="1466810"/>
        <a:ext cx="2091565" cy="1254939"/>
      </dsp:txXfrm>
    </dsp:sp>
    <dsp:sp modelId="{DD523549-F1AD-4F06-99E1-64A7FBE60255}">
      <dsp:nvSpPr>
        <dsp:cNvPr id="0" name=""/>
        <dsp:cNvSpPr/>
      </dsp:nvSpPr>
      <dsp:spPr>
        <a:xfrm>
          <a:off x="4897392" y="1466810"/>
          <a:ext cx="2091565" cy="1254939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rgbClr val="006600"/>
              </a:solidFill>
            </a:rPr>
            <a:t>Innovative city governance models and citizen engagement </a:t>
          </a:r>
          <a:endParaRPr lang="en-US" sz="1800" b="0" kern="1200" dirty="0">
            <a:solidFill>
              <a:srgbClr val="006600"/>
            </a:solidFill>
          </a:endParaRPr>
        </a:p>
      </dsp:txBody>
      <dsp:txXfrm>
        <a:off x="4897392" y="1466810"/>
        <a:ext cx="2091565" cy="1254939"/>
      </dsp:txXfrm>
    </dsp:sp>
    <dsp:sp modelId="{094FD425-26A7-4FD0-81B9-7B27691EB17D}">
      <dsp:nvSpPr>
        <dsp:cNvPr id="0" name=""/>
        <dsp:cNvSpPr/>
      </dsp:nvSpPr>
      <dsp:spPr>
        <a:xfrm>
          <a:off x="2596670" y="2930906"/>
          <a:ext cx="2091565" cy="1254939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rgbClr val="006600"/>
              </a:solidFill>
            </a:rPr>
            <a:t>Common framework for monitoring, reporting and verification</a:t>
          </a:r>
          <a:endParaRPr lang="en-US" sz="1800" b="0" kern="1200" dirty="0">
            <a:solidFill>
              <a:srgbClr val="006600"/>
            </a:solidFill>
          </a:endParaRPr>
        </a:p>
      </dsp:txBody>
      <dsp:txXfrm>
        <a:off x="2596670" y="2930906"/>
        <a:ext cx="2091565" cy="1254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1279525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b="0" dirty="0" smtClean="0"/>
              <a:t>The</a:t>
            </a:r>
            <a:r>
              <a:rPr lang="en-GB" dirty="0" smtClean="0"/>
              <a:t> European Green Deal </a:t>
            </a:r>
            <a:r>
              <a:rPr lang="en-GB" b="0" dirty="0" smtClean="0"/>
              <a:t>calls for a 90% reduction in greenhouse gas emissions from transport by 2050, and 55% reduction by 2030, to help the EU become the first climate neutral continent.</a:t>
            </a:r>
          </a:p>
          <a:p>
            <a:pPr>
              <a:spcAft>
                <a:spcPts val="600"/>
              </a:spcAft>
            </a:pPr>
            <a:r>
              <a:rPr lang="fr-BE" b="0" dirty="0" smtClean="0"/>
              <a:t>To </a:t>
            </a:r>
            <a:r>
              <a:rPr lang="fr-BE" b="0" dirty="0" err="1" smtClean="0"/>
              <a:t>this</a:t>
            </a:r>
            <a:r>
              <a:rPr lang="fr-BE" b="0" dirty="0" smtClean="0"/>
              <a:t> end, DG MOVE </a:t>
            </a:r>
            <a:r>
              <a:rPr lang="fr-BE" b="0" dirty="0" err="1" smtClean="0"/>
              <a:t>developed</a:t>
            </a:r>
            <a:r>
              <a:rPr lang="fr-BE" b="0" baseline="0" dirty="0" smtClean="0"/>
              <a:t> the</a:t>
            </a:r>
            <a:r>
              <a:rPr lang="fr-BE" b="0" dirty="0" smtClean="0"/>
              <a:t> </a:t>
            </a:r>
            <a:r>
              <a:rPr lang="fr-BE" dirty="0" err="1" smtClean="0"/>
              <a:t>Strategy</a:t>
            </a:r>
            <a:r>
              <a:rPr lang="fr-BE" dirty="0" smtClean="0"/>
              <a:t> for </a:t>
            </a:r>
            <a:r>
              <a:rPr lang="fr-BE" dirty="0" err="1" smtClean="0"/>
              <a:t>Sustainable</a:t>
            </a:r>
            <a:r>
              <a:rPr lang="fr-BE" dirty="0" smtClean="0"/>
              <a:t> and Smart </a:t>
            </a:r>
            <a:r>
              <a:rPr lang="fr-BE" dirty="0" err="1" smtClean="0"/>
              <a:t>Mobility</a:t>
            </a:r>
            <a:r>
              <a:rPr lang="fr-BE" dirty="0" smtClean="0"/>
              <a:t>, </a:t>
            </a:r>
            <a:r>
              <a:rPr lang="fr-BE" dirty="0" err="1" smtClean="0"/>
              <a:t>published</a:t>
            </a:r>
            <a:r>
              <a:rPr lang="fr-BE" dirty="0" smtClean="0"/>
              <a:t> </a:t>
            </a:r>
            <a:r>
              <a:rPr lang="fr-BE" b="0" dirty="0" smtClean="0"/>
              <a:t>in </a:t>
            </a:r>
            <a:r>
              <a:rPr lang="fr-BE" b="0" dirty="0" err="1" smtClean="0"/>
              <a:t>December</a:t>
            </a:r>
            <a:r>
              <a:rPr lang="fr-BE" b="0" dirty="0" smtClean="0"/>
              <a:t> 2020.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Our vision for the future of European transport and mobility </a:t>
            </a:r>
          </a:p>
          <a:p>
            <a:r>
              <a:rPr lang="en-GB" dirty="0" smtClean="0"/>
              <a:t>Three objectives: </a:t>
            </a:r>
            <a:r>
              <a:rPr lang="en-GB" b="0" dirty="0" smtClean="0"/>
              <a:t>making the European transport system more </a:t>
            </a:r>
            <a:r>
              <a:rPr lang="en-GB" dirty="0" smtClean="0"/>
              <a:t>sustainable</a:t>
            </a:r>
            <a:r>
              <a:rPr lang="en-GB" b="0" dirty="0" smtClean="0"/>
              <a:t>, </a:t>
            </a:r>
            <a:r>
              <a:rPr lang="en-GB" dirty="0" smtClean="0"/>
              <a:t>smart</a:t>
            </a:r>
            <a:r>
              <a:rPr lang="en-GB" b="0" dirty="0" smtClean="0"/>
              <a:t> and </a:t>
            </a:r>
            <a:r>
              <a:rPr lang="en-GB" dirty="0" smtClean="0"/>
              <a:t>resilient</a:t>
            </a:r>
          </a:p>
          <a:p>
            <a:r>
              <a:rPr lang="en-GB" dirty="0" smtClean="0"/>
              <a:t>10 flagship areas </a:t>
            </a:r>
            <a:r>
              <a:rPr lang="en-GB" b="0" dirty="0" smtClean="0"/>
              <a:t>with key </a:t>
            </a:r>
            <a:r>
              <a:rPr lang="en-GB" dirty="0" smtClean="0"/>
              <a:t>milestones</a:t>
            </a:r>
          </a:p>
          <a:p>
            <a:r>
              <a:rPr lang="en-GB" dirty="0" smtClean="0"/>
              <a:t>Action plan </a:t>
            </a:r>
            <a:r>
              <a:rPr lang="en-GB" b="0" dirty="0" smtClean="0"/>
              <a:t>with a list of concrete policy actions </a:t>
            </a:r>
          </a:p>
          <a:p>
            <a:r>
              <a:rPr lang="en-GB" b="0" dirty="0" smtClean="0"/>
              <a:t>Comprehensive</a:t>
            </a:r>
            <a:r>
              <a:rPr lang="en-GB" dirty="0" smtClean="0"/>
              <a:t> Staff Working Document 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154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Update/add/delete parts of the</a:t>
            </a:r>
            <a:r>
              <a:rPr lang="en-IE" baseline="0" dirty="0" smtClean="0"/>
              <a:t> copy right notice where appropriate.</a:t>
            </a:r>
          </a:p>
          <a:p>
            <a:r>
              <a:rPr lang="en-IE" baseline="0" dirty="0" smtClean="0"/>
              <a:t>More information: </a:t>
            </a:r>
            <a:r>
              <a:rPr lang="en-GB" dirty="0" smtClean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</a:pPr>
            <a:endParaRPr lang="en-US" sz="1200" dirty="0" smtClean="0"/>
          </a:p>
          <a:p>
            <a:pPr marL="342900" indent="-342900"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</a:pPr>
            <a:r>
              <a:rPr lang="en-US" sz="1200" dirty="0" smtClean="0"/>
              <a:t>More than 150 EU cities already have ambitions to work towards climate neutrality, but only a handful with a 2030 timeline</a:t>
            </a:r>
          </a:p>
          <a:p>
            <a:pPr marL="342900" indent="-342900"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</a:pPr>
            <a:r>
              <a:rPr lang="en-US" sz="1200" dirty="0" smtClean="0"/>
              <a:t>Barriers: Lack of administrative capacity, technical knowledge, regulatory barriers, funding and financing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360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694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438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764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899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657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044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68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8302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16877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13775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45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66832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297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799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3561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5084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114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5867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8011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509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95918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3619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49346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9780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11135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483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3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rnvHu" TargetMode="External"/><Relationship Id="rId2" Type="http://schemas.openxmlformats.org/officeDocument/2006/relationships/hyperlink" Target="https://bit.ly/3FFdiuL" TargetMode="External"/><Relationship Id="rId1" Type="http://schemas.openxmlformats.org/officeDocument/2006/relationships/slideLayout" Target="../slideLayouts/slideLayout31.xml"/><Relationship Id="rId4" Type="http://schemas.openxmlformats.org/officeDocument/2006/relationships/hyperlink" Target="https://bit.ly/2YHrce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3" Type="http://schemas.openxmlformats.org/officeDocument/2006/relationships/hyperlink" Target="https://ec.europa.eu/transport/themes/mobilitystrategy_en" TargetMode="External"/><Relationship Id="rId7" Type="http://schemas.openxmlformats.org/officeDocument/2006/relationships/image" Target="../media/image10.png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emf"/><Relationship Id="rId20" Type="http://schemas.openxmlformats.org/officeDocument/2006/relationships/image" Target="../media/image23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4.emf"/><Relationship Id="rId5" Type="http://schemas.openxmlformats.org/officeDocument/2006/relationships/image" Target="../media/image8.png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19" Type="http://schemas.openxmlformats.org/officeDocument/2006/relationships/image" Target="../media/image22.emf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Luana-Maria.Bidasca@ec.europa.e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mailto:Laura.HETEL@ec.europa.e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commission/presscorner/detail/en/IP_21_4747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434" y="1705493"/>
            <a:ext cx="10065224" cy="2368739"/>
          </a:xfrm>
        </p:spPr>
        <p:txBody>
          <a:bodyPr>
            <a:normAutofit fontScale="90000"/>
          </a:bodyPr>
          <a:lstStyle/>
          <a:p>
            <a:r>
              <a:rPr lang="en-IE" dirty="0"/>
              <a:t>Funding opportunities </a:t>
            </a:r>
            <a:r>
              <a:rPr lang="en-IE" dirty="0" smtClean="0"/>
              <a:t>for </a:t>
            </a:r>
            <a:r>
              <a:rPr lang="en-IE" dirty="0"/>
              <a:t>urban </a:t>
            </a:r>
            <a:r>
              <a:rPr lang="en-IE" dirty="0" smtClean="0"/>
              <a:t>mobility: deployment and innovation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7460" y="4074232"/>
            <a:ext cx="10065224" cy="89775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855855" cy="838938"/>
          </a:xfrm>
        </p:spPr>
        <p:txBody>
          <a:bodyPr/>
          <a:lstStyle/>
          <a:p>
            <a:r>
              <a:rPr lang="en-GB" dirty="0" smtClean="0"/>
              <a:t>Luana-Maria </a:t>
            </a:r>
            <a:r>
              <a:rPr lang="en-GB" dirty="0" err="1" smtClean="0"/>
              <a:t>Bidasca</a:t>
            </a:r>
            <a:r>
              <a:rPr lang="en-GB" dirty="0"/>
              <a:t> </a:t>
            </a:r>
            <a:r>
              <a:rPr lang="en-GB" dirty="0" smtClean="0"/>
              <a:t>DG MOVE, Unit B3, Research&amp; Innovation – Urban Mobility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10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2169706"/>
            <a:ext cx="5157787" cy="823912"/>
          </a:xfrm>
        </p:spPr>
        <p:txBody>
          <a:bodyPr/>
          <a:lstStyle/>
          <a:p>
            <a:r>
              <a:rPr lang="fr-BE" dirty="0"/>
              <a:t>Main focus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2993618"/>
            <a:ext cx="5157787" cy="3729470"/>
          </a:xfrm>
        </p:spPr>
        <p:txBody>
          <a:bodyPr/>
          <a:lstStyle/>
          <a:p>
            <a:r>
              <a:rPr lang="fr-BE" sz="2300" dirty="0" err="1"/>
              <a:t>Annual</a:t>
            </a:r>
            <a:r>
              <a:rPr lang="fr-BE" sz="2300" dirty="0"/>
              <a:t> </a:t>
            </a:r>
            <a:r>
              <a:rPr lang="fr-BE" sz="2300" dirty="0" err="1"/>
              <a:t>work</a:t>
            </a:r>
            <a:r>
              <a:rPr lang="fr-BE" sz="2300" dirty="0"/>
              <a:t> </a:t>
            </a:r>
            <a:r>
              <a:rPr lang="fr-BE" sz="2300" dirty="0" smtClean="0"/>
              <a:t>programmes</a:t>
            </a:r>
            <a:endParaRPr lang="fr-BE" sz="2300" dirty="0"/>
          </a:p>
          <a:p>
            <a:r>
              <a:rPr lang="fr-BE" sz="2300" dirty="0" err="1"/>
              <a:t>Partnerships</a:t>
            </a:r>
            <a:r>
              <a:rPr lang="fr-BE" sz="2300" dirty="0"/>
              <a:t> </a:t>
            </a:r>
            <a:r>
              <a:rPr lang="fr-BE" sz="2300" dirty="0" smtClean="0"/>
              <a:t>(ATM </a:t>
            </a:r>
            <a:r>
              <a:rPr lang="fr-BE" sz="2300" dirty="0"/>
              <a:t>/ Clean Aviation / Rail / </a:t>
            </a:r>
            <a:r>
              <a:rPr lang="fr-BE" sz="2300" dirty="0" err="1"/>
              <a:t>Hydrogen</a:t>
            </a:r>
            <a:r>
              <a:rPr lang="fr-BE" sz="2300" dirty="0"/>
              <a:t> / Batteries / </a:t>
            </a:r>
            <a:r>
              <a:rPr lang="fr-BE" sz="2300" dirty="0" err="1"/>
              <a:t>Waterborne</a:t>
            </a:r>
            <a:r>
              <a:rPr lang="fr-BE" sz="2300" dirty="0"/>
              <a:t> / CCAM / 2ZERO)</a:t>
            </a:r>
          </a:p>
          <a:p>
            <a:r>
              <a:rPr lang="fr-BE" sz="2300" b="1" dirty="0"/>
              <a:t>Missions</a:t>
            </a:r>
            <a:r>
              <a:rPr lang="fr-BE" sz="2300" dirty="0"/>
              <a:t> (</a:t>
            </a:r>
            <a:r>
              <a:rPr lang="fr-BE" sz="3600" b="1" dirty="0">
                <a:solidFill>
                  <a:srgbClr val="00B050"/>
                </a:solidFill>
              </a:rPr>
              <a:t>Cities, </a:t>
            </a:r>
            <a:r>
              <a:rPr lang="fr-BE" sz="2300" dirty="0" err="1"/>
              <a:t>Oceans</a:t>
            </a:r>
            <a:r>
              <a:rPr lang="fr-BE" sz="2300" dirty="0"/>
              <a:t>, </a:t>
            </a:r>
            <a:r>
              <a:rPr lang="fr-BE" sz="2300" dirty="0" err="1"/>
              <a:t>Climate</a:t>
            </a:r>
            <a:r>
              <a:rPr lang="fr-BE" sz="2300" dirty="0"/>
              <a:t> change </a:t>
            </a:r>
            <a:r>
              <a:rPr lang="fr-BE" sz="2300" dirty="0" smtClean="0"/>
              <a:t>adaptation, </a:t>
            </a:r>
            <a:r>
              <a:rPr lang="fr-BE" sz="2300" dirty="0" err="1" smtClean="0"/>
              <a:t>Soil</a:t>
            </a:r>
            <a:r>
              <a:rPr lang="fr-BE" sz="2300" dirty="0" smtClean="0"/>
              <a:t>, Cancer)</a:t>
            </a:r>
            <a:endParaRPr lang="fr-BE" sz="2300" dirty="0"/>
          </a:p>
          <a:p>
            <a:endParaRPr lang="en-GB" sz="23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228522" y="2169706"/>
            <a:ext cx="5183188" cy="823912"/>
          </a:xfrm>
        </p:spPr>
        <p:txBody>
          <a:bodyPr/>
          <a:lstStyle/>
          <a:p>
            <a:r>
              <a:rPr lang="fr-BE" dirty="0"/>
              <a:t>Key </a:t>
            </a:r>
            <a:r>
              <a:rPr lang="fr-BE" dirty="0" err="1"/>
              <a:t>priorities</a:t>
            </a:r>
            <a:r>
              <a:rPr lang="fr-BE" dirty="0"/>
              <a:t> 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228522" y="2977005"/>
            <a:ext cx="5256342" cy="3729470"/>
          </a:xfrm>
        </p:spPr>
        <p:txBody>
          <a:bodyPr/>
          <a:lstStyle/>
          <a:p>
            <a:r>
              <a:rPr lang="de-DE" sz="2300" dirty="0" err="1" smtClean="0"/>
              <a:t>Decarbonisation</a:t>
            </a:r>
            <a:r>
              <a:rPr lang="de-DE" sz="2300" dirty="0" smtClean="0"/>
              <a:t>, </a:t>
            </a:r>
            <a:r>
              <a:rPr lang="de-DE" sz="2300" dirty="0" err="1" smtClean="0"/>
              <a:t>competitiveness</a:t>
            </a:r>
            <a:r>
              <a:rPr lang="de-DE" sz="2300" dirty="0" smtClean="0"/>
              <a:t> </a:t>
            </a:r>
            <a:r>
              <a:rPr lang="de-DE" sz="2300" dirty="0" err="1"/>
              <a:t>and</a:t>
            </a:r>
            <a:r>
              <a:rPr lang="de-DE" sz="2300" dirty="0"/>
              <a:t> </a:t>
            </a:r>
            <a:r>
              <a:rPr lang="de-DE" sz="2300" dirty="0" err="1"/>
              <a:t>digitalisation</a:t>
            </a:r>
            <a:r>
              <a:rPr lang="de-DE" sz="2300" dirty="0"/>
              <a:t> </a:t>
            </a:r>
            <a:r>
              <a:rPr lang="de-DE" sz="2300" dirty="0" err="1"/>
              <a:t>of</a:t>
            </a:r>
            <a:r>
              <a:rPr lang="de-DE" sz="2300" dirty="0"/>
              <a:t> all </a:t>
            </a:r>
            <a:r>
              <a:rPr lang="de-DE" sz="2300" dirty="0" err="1"/>
              <a:t>transport</a:t>
            </a:r>
            <a:r>
              <a:rPr lang="de-DE" sz="2300" dirty="0"/>
              <a:t> </a:t>
            </a:r>
            <a:r>
              <a:rPr lang="de-DE" sz="2300" dirty="0" err="1" smtClean="0"/>
              <a:t>modes</a:t>
            </a:r>
            <a:r>
              <a:rPr lang="de-DE" sz="2300" dirty="0" smtClean="0"/>
              <a:t>, </a:t>
            </a:r>
            <a:r>
              <a:rPr lang="de-DE" sz="2300" dirty="0" err="1" smtClean="0"/>
              <a:t>multimodality</a:t>
            </a:r>
            <a:r>
              <a:rPr lang="de-DE" sz="2300" dirty="0" smtClean="0"/>
              <a:t> </a:t>
            </a:r>
            <a:r>
              <a:rPr lang="de-DE" sz="2300" dirty="0" err="1" smtClean="0"/>
              <a:t>and</a:t>
            </a:r>
            <a:r>
              <a:rPr lang="de-DE" sz="2300" dirty="0" smtClean="0"/>
              <a:t> </a:t>
            </a:r>
            <a:r>
              <a:rPr lang="de-DE" sz="2300" dirty="0" err="1" smtClean="0"/>
              <a:t>new</a:t>
            </a:r>
            <a:r>
              <a:rPr lang="de-DE" sz="2300" dirty="0" smtClean="0"/>
              <a:t> </a:t>
            </a:r>
            <a:r>
              <a:rPr lang="de-DE" sz="2300" dirty="0" err="1" smtClean="0"/>
              <a:t>services</a:t>
            </a:r>
            <a:r>
              <a:rPr lang="de-DE" sz="2300" dirty="0" smtClean="0"/>
              <a:t>, </a:t>
            </a:r>
            <a:r>
              <a:rPr lang="de-DE" sz="2300" dirty="0" err="1" smtClean="0"/>
              <a:t>safety</a:t>
            </a:r>
            <a:r>
              <a:rPr lang="de-DE" sz="2300" dirty="0" smtClean="0"/>
              <a:t>/</a:t>
            </a:r>
            <a:r>
              <a:rPr lang="de-DE" sz="2300" dirty="0" err="1" smtClean="0"/>
              <a:t>security</a:t>
            </a:r>
            <a:endParaRPr lang="en-GB" sz="2300" dirty="0"/>
          </a:p>
          <a:p>
            <a:r>
              <a:rPr lang="de-DE" sz="2300" dirty="0" err="1" smtClean="0"/>
              <a:t>cross-cutting</a:t>
            </a:r>
            <a:r>
              <a:rPr lang="de-DE" sz="2300" dirty="0" smtClean="0"/>
              <a:t> </a:t>
            </a:r>
            <a:r>
              <a:rPr lang="de-DE" sz="2300" dirty="0" err="1" smtClean="0"/>
              <a:t>actions</a:t>
            </a:r>
            <a:r>
              <a:rPr lang="de-DE" sz="2300" dirty="0" smtClean="0"/>
              <a:t> on </a:t>
            </a:r>
            <a:r>
              <a:rPr lang="de-DE" sz="2300" dirty="0" err="1" smtClean="0"/>
              <a:t>integration</a:t>
            </a:r>
            <a:r>
              <a:rPr lang="de-DE" sz="2300" dirty="0" smtClean="0"/>
              <a:t> </a:t>
            </a:r>
            <a:r>
              <a:rPr lang="de-DE" sz="2300" dirty="0" err="1" smtClean="0"/>
              <a:t>of</a:t>
            </a:r>
            <a:r>
              <a:rPr lang="de-DE" sz="2300" dirty="0" smtClean="0"/>
              <a:t> </a:t>
            </a:r>
            <a:r>
              <a:rPr lang="de-DE" sz="2300" dirty="0" err="1" smtClean="0"/>
              <a:t>energy</a:t>
            </a:r>
            <a:r>
              <a:rPr lang="de-DE" sz="2300" dirty="0" smtClean="0"/>
              <a:t>/</a:t>
            </a:r>
            <a:r>
              <a:rPr lang="de-DE" sz="2300" dirty="0" err="1" smtClean="0"/>
              <a:t>fuels</a:t>
            </a:r>
            <a:r>
              <a:rPr lang="de-DE" sz="2300" dirty="0" smtClean="0"/>
              <a:t> </a:t>
            </a:r>
            <a:r>
              <a:rPr lang="de-DE" sz="2300" dirty="0" err="1" smtClean="0"/>
              <a:t>and</a:t>
            </a:r>
            <a:r>
              <a:rPr lang="de-DE" sz="2300" dirty="0" smtClean="0"/>
              <a:t> </a:t>
            </a:r>
            <a:r>
              <a:rPr lang="de-DE" sz="2300" dirty="0" err="1" smtClean="0"/>
              <a:t>transport</a:t>
            </a:r>
            <a:r>
              <a:rPr lang="de-DE" sz="2300" dirty="0" smtClean="0"/>
              <a:t>, </a:t>
            </a:r>
            <a:r>
              <a:rPr lang="de-DE" sz="2300" dirty="0" err="1" smtClean="0"/>
              <a:t>cities</a:t>
            </a:r>
            <a:r>
              <a:rPr lang="de-DE" sz="2300" dirty="0" smtClean="0"/>
              <a:t>,….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910" y="553140"/>
            <a:ext cx="10665671" cy="782357"/>
          </a:xfrm>
        </p:spPr>
        <p:txBody>
          <a:bodyPr/>
          <a:lstStyle/>
          <a:p>
            <a:r>
              <a:rPr lang="en-US" sz="3200" dirty="0">
                <a:solidFill>
                  <a:srgbClr val="004494"/>
                </a:solidFill>
              </a:rPr>
              <a:t>Horizon Europe – Cluster </a:t>
            </a:r>
            <a:r>
              <a:rPr lang="en-US" sz="3200" dirty="0" smtClean="0">
                <a:solidFill>
                  <a:srgbClr val="004494"/>
                </a:solidFill>
              </a:rPr>
              <a:t>5 (Climate, Energy and Mobility)</a:t>
            </a:r>
            <a:endParaRPr lang="en-GB" sz="3200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4148124" y="1521163"/>
            <a:ext cx="7170958" cy="711027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2021-2027 Budget for 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the cluster: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€ 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15 billion (plus UK, TR,.…)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045335" y="1470409"/>
            <a:ext cx="2470502" cy="75004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Grants, direct management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3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2169706"/>
            <a:ext cx="5157787" cy="823912"/>
          </a:xfrm>
        </p:spPr>
        <p:txBody>
          <a:bodyPr/>
          <a:lstStyle/>
          <a:p>
            <a:r>
              <a:rPr lang="fr-BE" dirty="0"/>
              <a:t>Main </a:t>
            </a:r>
            <a:r>
              <a:rPr lang="fr-BE" dirty="0" smtClean="0"/>
              <a:t>focus/</a:t>
            </a:r>
            <a:r>
              <a:rPr lang="fr-BE" dirty="0" err="1" smtClean="0"/>
              <a:t>priorities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3096924"/>
            <a:ext cx="5157787" cy="3729470"/>
          </a:xfrm>
        </p:spPr>
        <p:txBody>
          <a:bodyPr/>
          <a:lstStyle/>
          <a:p>
            <a:r>
              <a:rPr lang="fr-BE" sz="2000" dirty="0" err="1"/>
              <a:t>Projects</a:t>
            </a:r>
            <a:r>
              <a:rPr lang="fr-BE" sz="2000" dirty="0"/>
              <a:t> </a:t>
            </a:r>
            <a:r>
              <a:rPr lang="fr-BE" sz="2000" dirty="0" err="1"/>
              <a:t>accelerating</a:t>
            </a:r>
            <a:r>
              <a:rPr lang="fr-BE" sz="2000" dirty="0"/>
              <a:t> transition to </a:t>
            </a:r>
            <a:r>
              <a:rPr lang="fr-BE" sz="2000" dirty="0" err="1"/>
              <a:t>sustainable</a:t>
            </a:r>
            <a:r>
              <a:rPr lang="fr-BE" sz="2000" dirty="0"/>
              <a:t> transport</a:t>
            </a:r>
          </a:p>
          <a:p>
            <a:r>
              <a:rPr lang="en-US" sz="2000" dirty="0"/>
              <a:t>Cleaner, Safe and Smart Mobility for all transport modes (and SMEs)</a:t>
            </a:r>
          </a:p>
          <a:p>
            <a:r>
              <a:rPr lang="fr-BE" sz="2000" dirty="0"/>
              <a:t>Future </a:t>
            </a:r>
            <a:r>
              <a:rPr lang="fr-BE" sz="2000" dirty="0" err="1"/>
              <a:t>Mobility</a:t>
            </a:r>
            <a:r>
              <a:rPr lang="fr-BE" sz="2000" dirty="0"/>
              <a:t>: </a:t>
            </a:r>
            <a:r>
              <a:rPr lang="en-GB" sz="2000" dirty="0"/>
              <a:t>Alternative fuels infrastructure &amp; </a:t>
            </a:r>
            <a:r>
              <a:rPr lang="fr-BE" sz="2000" dirty="0"/>
              <a:t>mobile </a:t>
            </a:r>
            <a:r>
              <a:rPr lang="fr-BE" sz="2000" dirty="0" err="1"/>
              <a:t>assets</a:t>
            </a:r>
            <a:r>
              <a:rPr lang="fr-BE" sz="2000" dirty="0"/>
              <a:t> (</a:t>
            </a:r>
            <a:r>
              <a:rPr lang="fr-BE" sz="2000" dirty="0" err="1"/>
              <a:t>fleets</a:t>
            </a:r>
            <a:r>
              <a:rPr lang="fr-BE" sz="2000" dirty="0"/>
              <a:t>); D</a:t>
            </a:r>
            <a:r>
              <a:rPr lang="en-GB" sz="2000" dirty="0" err="1"/>
              <a:t>igitalization</a:t>
            </a:r>
            <a:r>
              <a:rPr lang="en-GB" sz="2000" dirty="0"/>
              <a:t> and Maas/ innovative business models</a:t>
            </a:r>
          </a:p>
          <a:p>
            <a:r>
              <a:rPr lang="fr-BE" sz="2000" dirty="0" err="1"/>
              <a:t>Development</a:t>
            </a:r>
            <a:r>
              <a:rPr lang="fr-BE" sz="2000" dirty="0"/>
              <a:t> of TEN-T </a:t>
            </a:r>
            <a:r>
              <a:rPr lang="fr-BE" sz="2000" dirty="0" err="1"/>
              <a:t>core</a:t>
            </a:r>
            <a:r>
              <a:rPr lang="fr-BE" sz="2000" dirty="0"/>
              <a:t> network</a:t>
            </a:r>
          </a:p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228522" y="2169706"/>
            <a:ext cx="5183188" cy="823912"/>
          </a:xfrm>
        </p:spPr>
        <p:txBody>
          <a:bodyPr/>
          <a:lstStyle/>
          <a:p>
            <a:r>
              <a:rPr lang="fr-BE" dirty="0" err="1" smtClean="0"/>
              <a:t>Opportunities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228522" y="3096924"/>
            <a:ext cx="5183188" cy="3729470"/>
          </a:xfrm>
        </p:spPr>
        <p:txBody>
          <a:bodyPr/>
          <a:lstStyle/>
          <a:p>
            <a:r>
              <a:rPr lang="en-US" dirty="0"/>
              <a:t>Public transport investment will also benefit from the EIB climate strategy and, where necessary, from the guarantees provided through </a:t>
            </a:r>
            <a:r>
              <a:rPr lang="en-US" dirty="0" err="1"/>
              <a:t>InvestEU</a:t>
            </a:r>
            <a:r>
              <a:rPr lang="en-US" dirty="0"/>
              <a:t>. </a:t>
            </a:r>
            <a:endParaRPr lang="fr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solidFill>
                  <a:srgbClr val="004494"/>
                </a:solidFill>
              </a:rPr>
              <a:t>InvestEU</a:t>
            </a:r>
            <a:endParaRPr lang="en-GB" sz="3200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4148124" y="1521163"/>
            <a:ext cx="7008638" cy="711027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2021-2027 Budget € 26.1 billion, SIW: € 10 billion, 430m advisory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(market/policy driven)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1045334" y="1400129"/>
            <a:ext cx="2573275" cy="8320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Loans</a:t>
            </a:r>
            <a:r>
              <a:rPr kumimoji="0" lang="fr-B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, </a:t>
            </a:r>
            <a:r>
              <a:rPr kumimoji="0" lang="fr-B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guarantee</a:t>
            </a:r>
            <a:r>
              <a:rPr kumimoji="0" lang="fr-B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, </a:t>
            </a:r>
            <a:r>
              <a:rPr kumimoji="0" lang="fr-B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equity</a:t>
            </a:r>
            <a:r>
              <a:rPr kumimoji="0" lang="fr-B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, Indirect management via EIB, EBRD and </a:t>
            </a:r>
            <a:r>
              <a:rPr kumimoji="0" lang="fr-B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NPBs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85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9786" y="1091393"/>
            <a:ext cx="5157787" cy="823912"/>
          </a:xfrm>
        </p:spPr>
        <p:txBody>
          <a:bodyPr/>
          <a:lstStyle/>
          <a:p>
            <a:r>
              <a:rPr lang="en-IE" dirty="0" smtClean="0"/>
              <a:t>2021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6" y="2207363"/>
            <a:ext cx="5157787" cy="3097331"/>
          </a:xfrm>
        </p:spPr>
        <p:txBody>
          <a:bodyPr/>
          <a:lstStyle/>
          <a:p>
            <a:r>
              <a:rPr lang="en-US" b="1" dirty="0"/>
              <a:t>New delivery methods </a:t>
            </a:r>
            <a:r>
              <a:rPr lang="en-US" dirty="0"/>
              <a:t>and business/operating models to green the last mile and </a:t>
            </a:r>
            <a:r>
              <a:rPr lang="en-US" dirty="0" err="1"/>
              <a:t>optimise</a:t>
            </a:r>
            <a:r>
              <a:rPr lang="en-US" dirty="0"/>
              <a:t> road transport </a:t>
            </a:r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bit.ly/3FFdiuL</a:t>
            </a:r>
            <a:r>
              <a:rPr lang="en-US" u="sng" dirty="0" smtClean="0"/>
              <a:t> </a:t>
            </a:r>
          </a:p>
          <a:p>
            <a:r>
              <a:rPr lang="en-IE" dirty="0" smtClean="0"/>
              <a:t>Upcoming in December: Public transport topic under the </a:t>
            </a:r>
            <a:r>
              <a:rPr lang="en-IE" b="1" dirty="0" smtClean="0">
                <a:solidFill>
                  <a:srgbClr val="00B050"/>
                </a:solidFill>
              </a:rPr>
              <a:t>Cities Mission Work Programme</a:t>
            </a:r>
            <a:r>
              <a:rPr lang="en-IE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303134" y="1091393"/>
            <a:ext cx="5183188" cy="823912"/>
          </a:xfrm>
        </p:spPr>
        <p:txBody>
          <a:bodyPr/>
          <a:lstStyle/>
          <a:p>
            <a:r>
              <a:rPr lang="en-IE" dirty="0" smtClean="0"/>
              <a:t>2022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5997573" y="1755817"/>
            <a:ext cx="5594883" cy="4650638"/>
          </a:xfrm>
        </p:spPr>
        <p:txBody>
          <a:bodyPr/>
          <a:lstStyle/>
          <a:p>
            <a:r>
              <a:rPr lang="en-US" b="1" dirty="0"/>
              <a:t>Accelerating the deployment of new and shared mobility services </a:t>
            </a:r>
            <a:r>
              <a:rPr lang="en-US" dirty="0"/>
              <a:t>for the next </a:t>
            </a:r>
            <a:r>
              <a:rPr lang="en-US" dirty="0"/>
              <a:t>decade -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bit.ly/3ArnvHu</a:t>
            </a:r>
            <a:r>
              <a:rPr lang="en-US" dirty="0" smtClean="0"/>
              <a:t> </a:t>
            </a:r>
          </a:p>
          <a:p>
            <a:r>
              <a:rPr lang="en-US" b="1" dirty="0"/>
              <a:t>Urban logistics </a:t>
            </a:r>
            <a:r>
              <a:rPr lang="en-US" dirty="0"/>
              <a:t>and planning: anticipating urban freight generation and demand including </a:t>
            </a:r>
            <a:r>
              <a:rPr lang="en-US" dirty="0" err="1"/>
              <a:t>digitalisation</a:t>
            </a:r>
            <a:r>
              <a:rPr lang="en-US" dirty="0"/>
              <a:t> of urban freight </a:t>
            </a:r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bit.ly/2YHrceM</a:t>
            </a:r>
            <a:r>
              <a:rPr lang="en-US" dirty="0" smtClean="0"/>
              <a:t> </a:t>
            </a:r>
          </a:p>
          <a:p>
            <a:r>
              <a:rPr lang="en-IE" dirty="0" smtClean="0"/>
              <a:t>Upcoming in 2022: urban road safety and urban mobility design</a:t>
            </a:r>
            <a:r>
              <a:rPr lang="en-IE" dirty="0"/>
              <a:t> under the </a:t>
            </a:r>
            <a:r>
              <a:rPr lang="en-IE" b="1" dirty="0">
                <a:solidFill>
                  <a:srgbClr val="00B050"/>
                </a:solidFill>
              </a:rPr>
              <a:t>Cities Mission Work Programme</a:t>
            </a:r>
            <a:r>
              <a:rPr lang="en-IE" dirty="0" smtClean="0"/>
              <a:t>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Horizon Europe – relevant calls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24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76140"/>
          <a:stretch/>
        </p:blipFill>
        <p:spPr>
          <a:xfrm>
            <a:off x="1524000" y="1"/>
            <a:ext cx="9144000" cy="16362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22360" y="2342149"/>
            <a:ext cx="1122947" cy="1026695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1</a:t>
            </a:r>
            <a:endParaRPr lang="en-GB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2422360" y="3673643"/>
            <a:ext cx="1122947" cy="1026695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01980" y="2501552"/>
            <a:ext cx="6341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16502"/>
              </a:buClr>
              <a:buSzPct val="136000"/>
            </a:pPr>
            <a:r>
              <a:rPr lang="en-US" sz="2000" dirty="0"/>
              <a:t>Deliver </a:t>
            </a:r>
            <a:r>
              <a:rPr lang="en-US" sz="2000" dirty="0"/>
              <a:t>at least 100 climate-neutral and smart European cities by 2030</a:t>
            </a:r>
            <a:r>
              <a:rPr lang="en-US" sz="2000" dirty="0"/>
              <a:t>;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801980" y="3673643"/>
            <a:ext cx="6341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16502"/>
              </a:buClr>
              <a:buSzPct val="136000"/>
            </a:pPr>
            <a:r>
              <a:rPr lang="en-US" sz="2000" dirty="0"/>
              <a:t>Ensure </a:t>
            </a:r>
            <a:r>
              <a:rPr lang="en-US" sz="2000" dirty="0"/>
              <a:t>that these cities act as experimentation and innovation hubs to put all European cities in a position to become climate-neutral by 2050.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11512" y="5292878"/>
            <a:ext cx="8368977" cy="646331"/>
          </a:xfrm>
          <a:prstGeom prst="rect">
            <a:avLst/>
          </a:prstGeom>
          <a:solidFill>
            <a:schemeClr val="bg2">
              <a:alpha val="15000"/>
            </a:schemeClr>
          </a:solidFill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6600"/>
                </a:solidFill>
              </a:rPr>
              <a:t>Actions to deliver climate neutrality will bring massive </a:t>
            </a:r>
            <a:r>
              <a:rPr lang="en-US" i="1" dirty="0">
                <a:solidFill>
                  <a:srgbClr val="006600"/>
                </a:solidFill>
              </a:rPr>
              <a:t>and </a:t>
            </a:r>
            <a:r>
              <a:rPr lang="en-US" i="1" dirty="0">
                <a:solidFill>
                  <a:srgbClr val="006600"/>
                </a:solidFill>
              </a:rPr>
              <a:t>more </a:t>
            </a:r>
            <a:r>
              <a:rPr lang="en-US" i="1" dirty="0">
                <a:solidFill>
                  <a:srgbClr val="006600"/>
                </a:solidFill>
              </a:rPr>
              <a:t>visible </a:t>
            </a:r>
            <a:r>
              <a:rPr lang="en-US" i="1" dirty="0">
                <a:solidFill>
                  <a:srgbClr val="006600"/>
                </a:solidFill>
              </a:rPr>
              <a:t>co-benefits: better air quality, </a:t>
            </a:r>
            <a:r>
              <a:rPr lang="en-US" i="1" dirty="0">
                <a:solidFill>
                  <a:srgbClr val="006600"/>
                </a:solidFill>
              </a:rPr>
              <a:t>less </a:t>
            </a:r>
            <a:r>
              <a:rPr lang="en-US" i="1" dirty="0">
                <a:solidFill>
                  <a:srgbClr val="006600"/>
                </a:solidFill>
              </a:rPr>
              <a:t>road </a:t>
            </a:r>
            <a:r>
              <a:rPr lang="en-US" i="1" dirty="0">
                <a:solidFill>
                  <a:srgbClr val="006600"/>
                </a:solidFill>
              </a:rPr>
              <a:t>congestion, more </a:t>
            </a:r>
            <a:r>
              <a:rPr lang="en-US" i="1" dirty="0">
                <a:solidFill>
                  <a:srgbClr val="006600"/>
                </a:solidFill>
              </a:rPr>
              <a:t>livable </a:t>
            </a:r>
            <a:r>
              <a:rPr lang="en-US" i="1" dirty="0">
                <a:solidFill>
                  <a:srgbClr val="006600"/>
                </a:solidFill>
              </a:rPr>
              <a:t>spaces</a:t>
            </a:r>
            <a:endParaRPr lang="en-US" i="1" dirty="0">
              <a:solidFill>
                <a:srgbClr val="00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3999" y="468357"/>
            <a:ext cx="8151542" cy="577850"/>
          </a:xfrm>
          <a:prstGeom prst="rect">
            <a:avLst/>
          </a:prstGeom>
          <a:solidFill>
            <a:srgbClr val="016502"/>
          </a:solidFill>
        </p:spPr>
        <p:txBody>
          <a:bodyPr wrap="square" rtlCol="0" anchor="ctr">
            <a:spAutoFit/>
          </a:bodyPr>
          <a:lstStyle/>
          <a:p>
            <a:pPr marL="357188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The CITIES MISSION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1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0" y="308869"/>
            <a:ext cx="8151542" cy="646331"/>
          </a:xfrm>
          <a:prstGeom prst="rect">
            <a:avLst/>
          </a:prstGeom>
          <a:solidFill>
            <a:srgbClr val="016502"/>
          </a:solidFill>
        </p:spPr>
        <p:txBody>
          <a:bodyPr wrap="square" rtlCol="0" anchor="t">
            <a:spAutoFit/>
          </a:bodyPr>
          <a:lstStyle/>
          <a:p>
            <a:pPr marL="357188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</a:rPr>
              <a:t>EXISTING INITIATIVES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78779" y="6079959"/>
            <a:ext cx="1812758" cy="465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" t="600" r="359" b="537"/>
          <a:stretch/>
        </p:blipFill>
        <p:spPr>
          <a:xfrm>
            <a:off x="839973" y="-53335"/>
            <a:ext cx="10258568" cy="636590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10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36639" y="291956"/>
            <a:ext cx="118525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16502"/>
              </a:buClr>
              <a:buSzPct val="136000"/>
            </a:pPr>
            <a:r>
              <a:rPr lang="en-GB" sz="2800" b="1" dirty="0">
                <a:solidFill>
                  <a:srgbClr val="006600"/>
                </a:solidFill>
                <a:ea typeface="+mj-ea"/>
                <a:cs typeface="+mj-cs"/>
              </a:rPr>
              <a:t>A NEW APPROACH TO URBAN CLIMATE ACTION</a:t>
            </a:r>
          </a:p>
          <a:p>
            <a:pPr>
              <a:buClr>
                <a:srgbClr val="016502"/>
              </a:buClr>
              <a:buSzPct val="136000"/>
            </a:pPr>
            <a:endParaRPr lang="en-US" sz="2800" dirty="0"/>
          </a:p>
          <a:p>
            <a:pPr marL="342900" indent="-342900"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</a:pPr>
            <a:r>
              <a:rPr lang="en-US" sz="2800" dirty="0"/>
              <a:t>Demand-driven </a:t>
            </a:r>
            <a:r>
              <a:rPr lang="en-US" sz="2800" dirty="0"/>
              <a:t>and innovative process </a:t>
            </a:r>
            <a:r>
              <a:rPr lang="en-US" sz="2800" b="1" dirty="0"/>
              <a:t>based on the needs </a:t>
            </a:r>
            <a:r>
              <a:rPr lang="en-US" sz="2800" dirty="0"/>
              <a:t>of the </a:t>
            </a:r>
            <a:r>
              <a:rPr lang="en-US" sz="2800" dirty="0"/>
              <a:t>cities</a:t>
            </a:r>
          </a:p>
          <a:p>
            <a:pPr>
              <a:buClr>
                <a:srgbClr val="016502"/>
              </a:buClr>
              <a:buSzPct val="136000"/>
            </a:pPr>
            <a:endParaRPr lang="en-US" sz="2800" dirty="0"/>
          </a:p>
          <a:p>
            <a:pPr marL="342900" indent="-342900"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</a:pPr>
            <a:r>
              <a:rPr lang="en-US" sz="2800" b="1" dirty="0"/>
              <a:t>Systemic change </a:t>
            </a:r>
            <a:r>
              <a:rPr lang="en-US" sz="2800" dirty="0"/>
              <a:t>via research and innovation actions across sectors </a:t>
            </a:r>
          </a:p>
          <a:p>
            <a:pPr>
              <a:buClr>
                <a:srgbClr val="016502"/>
              </a:buClr>
              <a:buSzPct val="136000"/>
            </a:pPr>
            <a:endParaRPr lang="en-US" sz="2800" dirty="0"/>
          </a:p>
          <a:p>
            <a:pPr marL="342900" indent="-342900"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</a:pPr>
            <a:r>
              <a:rPr lang="en-US" sz="2800" dirty="0"/>
              <a:t>Multi-level governance linking local, regional, national and EU </a:t>
            </a:r>
            <a:r>
              <a:rPr lang="en-US" sz="2800" dirty="0"/>
              <a:t>levels</a:t>
            </a:r>
          </a:p>
          <a:p>
            <a:pPr>
              <a:buClr>
                <a:srgbClr val="016502"/>
              </a:buClr>
              <a:buSzPct val="136000"/>
            </a:pPr>
            <a:endParaRPr lang="en-US" sz="2800" dirty="0"/>
          </a:p>
          <a:p>
            <a:pPr marL="342900" indent="-342900"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</a:pPr>
            <a:r>
              <a:rPr lang="en-US" sz="2800" dirty="0"/>
              <a:t>Support for accessing funding and finance on a large scale </a:t>
            </a:r>
            <a:endParaRPr lang="en-US" sz="2800" dirty="0"/>
          </a:p>
          <a:p>
            <a:pPr>
              <a:buClr>
                <a:srgbClr val="016502"/>
              </a:buClr>
              <a:buSzPct val="136000"/>
            </a:pPr>
            <a:endParaRPr lang="en-US" sz="2800" dirty="0"/>
          </a:p>
          <a:p>
            <a:pPr marL="342900" indent="-342900"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</a:pPr>
            <a:r>
              <a:rPr lang="en-US" sz="2800" dirty="0"/>
              <a:t>Citizens involved in the design and implementation of the mission </a:t>
            </a:r>
            <a:endParaRPr lang="en-US" sz="2800" dirty="0"/>
          </a:p>
          <a:p>
            <a:pPr>
              <a:buClr>
                <a:srgbClr val="016502"/>
              </a:buClr>
              <a:buSzPct val="136000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489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12" r="20274" b="69357"/>
          <a:stretch/>
        </p:blipFill>
        <p:spPr>
          <a:xfrm>
            <a:off x="2136168" y="1634801"/>
            <a:ext cx="7812505" cy="4483312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/>
          </p:nvPr>
        </p:nvGraphicFramePr>
        <p:xfrm>
          <a:off x="2520831" y="1782177"/>
          <a:ext cx="7284907" cy="4188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3999" y="434117"/>
            <a:ext cx="8151542" cy="646331"/>
          </a:xfrm>
          <a:prstGeom prst="rect">
            <a:avLst/>
          </a:prstGeom>
          <a:solidFill>
            <a:srgbClr val="016502"/>
          </a:solidFill>
        </p:spPr>
        <p:txBody>
          <a:bodyPr wrap="square" rtlCol="0" anchor="ctr">
            <a:spAutoFit/>
          </a:bodyPr>
          <a:lstStyle/>
          <a:p>
            <a:pPr marL="357188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</a:rPr>
              <a:t>MAIN ELEMENTS OF THE MISSION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7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76140"/>
          <a:stretch/>
        </p:blipFill>
        <p:spPr>
          <a:xfrm>
            <a:off x="1524000" y="1"/>
            <a:ext cx="9144000" cy="16362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3999" y="468357"/>
            <a:ext cx="44158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marL="357188">
              <a:lnSpc>
                <a:spcPct val="150000"/>
              </a:lnSpc>
            </a:pPr>
            <a:r>
              <a:rPr lang="en-US" sz="2400" b="1" dirty="0">
                <a:solidFill>
                  <a:srgbClr val="006600"/>
                </a:solidFill>
              </a:rPr>
              <a:t>MISSION PLATFORM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1697" y="1811352"/>
            <a:ext cx="8385019" cy="41088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Co-creation of </a:t>
            </a:r>
            <a:r>
              <a:rPr lang="en-US" sz="2400" b="1" dirty="0">
                <a:solidFill>
                  <a:srgbClr val="006600"/>
                </a:solidFill>
              </a:rPr>
              <a:t>Climate City Contracts </a:t>
            </a:r>
            <a:r>
              <a:rPr lang="en-US" sz="2400" dirty="0"/>
              <a:t>with </a:t>
            </a:r>
            <a:r>
              <a:rPr lang="en-US" sz="2400" dirty="0"/>
              <a:t>citizens, stakeholders and authorities </a:t>
            </a:r>
            <a:endParaRPr lang="en-US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Tailor-made </a:t>
            </a:r>
            <a:r>
              <a:rPr lang="en-US" sz="2400" b="1" dirty="0">
                <a:solidFill>
                  <a:srgbClr val="006600"/>
                </a:solidFill>
              </a:rPr>
              <a:t>investment plans</a:t>
            </a:r>
            <a:r>
              <a:rPr lang="en-US" sz="2400" dirty="0"/>
              <a:t>, project preparation and </a:t>
            </a:r>
            <a:r>
              <a:rPr lang="en-US" sz="2400" dirty="0"/>
              <a:t>financial advice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6600"/>
                </a:solidFill>
              </a:rPr>
              <a:t>R&amp;I pilots and demonstrators: </a:t>
            </a:r>
            <a:r>
              <a:rPr lang="en-US" sz="2400" dirty="0"/>
              <a:t>launch calls for proposals for large scale pilots </a:t>
            </a:r>
            <a:r>
              <a:rPr lang="en-US" sz="2400" dirty="0"/>
              <a:t>in </a:t>
            </a:r>
            <a:r>
              <a:rPr lang="en-US" sz="2400" dirty="0"/>
              <a:t>lead cities that </a:t>
            </a:r>
            <a:r>
              <a:rPr lang="en-US" sz="2400" dirty="0"/>
              <a:t>will twin </a:t>
            </a:r>
            <a:r>
              <a:rPr lang="en-US" sz="2400" dirty="0"/>
              <a:t>with and mentor </a:t>
            </a:r>
            <a:r>
              <a:rPr lang="en-US" sz="2400" dirty="0"/>
              <a:t>other cities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79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76140"/>
          <a:stretch/>
        </p:blipFill>
        <p:spPr>
          <a:xfrm>
            <a:off x="1524000" y="1"/>
            <a:ext cx="9144000" cy="16362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0" y="468357"/>
            <a:ext cx="579120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marL="357188">
              <a:lnSpc>
                <a:spcPct val="150000"/>
              </a:lnSpc>
            </a:pPr>
            <a:r>
              <a:rPr lang="en-US" sz="2400" b="1" dirty="0">
                <a:solidFill>
                  <a:srgbClr val="006600"/>
                </a:solidFill>
              </a:rPr>
              <a:t>CLIMATE CITY CONTRACTS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72360" y="2209895"/>
            <a:ext cx="84388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</a:pPr>
            <a:r>
              <a:rPr lang="en-US" sz="2000" dirty="0"/>
              <a:t>Tailor-made plans how to reach climate neutrality, adapted to the individual needs of the city</a:t>
            </a:r>
          </a:p>
          <a:p>
            <a:pPr marL="342900" indent="-342900" algn="just"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</a:pPr>
            <a:endParaRPr lang="en-US" sz="2000" dirty="0"/>
          </a:p>
          <a:p>
            <a:pPr marL="342900" indent="-342900" algn="just"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</a:pPr>
            <a:r>
              <a:rPr lang="en-US" sz="2000" dirty="0"/>
              <a:t>Supported by the Mission Platform</a:t>
            </a:r>
          </a:p>
          <a:p>
            <a:pPr marL="342900" indent="-342900" algn="just"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</a:pPr>
            <a:endParaRPr lang="en-US" sz="2000" dirty="0"/>
          </a:p>
          <a:p>
            <a:pPr marL="342900" indent="-342900" algn="just"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</a:pPr>
            <a:r>
              <a:rPr lang="en-US" sz="2000" dirty="0"/>
              <a:t>Co-created </a:t>
            </a:r>
            <a:r>
              <a:rPr lang="en-US" sz="2000" dirty="0"/>
              <a:t>with the involvement of national authorities, regions and local stakeholders, including citizens and local economic actors</a:t>
            </a:r>
          </a:p>
          <a:p>
            <a:pPr marL="342900" indent="-342900" algn="just"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</a:pPr>
            <a:endParaRPr lang="en-US" sz="2000" dirty="0"/>
          </a:p>
          <a:p>
            <a:pPr marL="342900" indent="-342900" algn="just"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</a:pPr>
            <a:r>
              <a:rPr lang="en-US" sz="2000" dirty="0"/>
              <a:t>I</a:t>
            </a:r>
            <a:r>
              <a:rPr lang="en-US" sz="2000" dirty="0"/>
              <a:t>nnovative </a:t>
            </a:r>
            <a:r>
              <a:rPr lang="en-US" sz="2000" dirty="0"/>
              <a:t>city governance</a:t>
            </a:r>
            <a:r>
              <a:rPr lang="en-US" sz="2000" dirty="0"/>
              <a:t>, investment </a:t>
            </a:r>
            <a:r>
              <a:rPr lang="en-US" sz="2000" dirty="0"/>
              <a:t>plan, and </a:t>
            </a:r>
            <a:r>
              <a:rPr lang="en-US" sz="2000" dirty="0"/>
              <a:t>monitoring and reporting</a:t>
            </a:r>
          </a:p>
          <a:p>
            <a:pPr algn="just">
              <a:buClr>
                <a:srgbClr val="016502"/>
              </a:buClr>
              <a:buSzPct val="136000"/>
            </a:pPr>
            <a:endParaRPr lang="en-US" sz="2000" dirty="0"/>
          </a:p>
          <a:p>
            <a:pPr marL="342900" indent="-342900" algn="just"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</a:pPr>
            <a:r>
              <a:rPr lang="en-US" sz="2000" dirty="0"/>
              <a:t>Signed by the Mayor (or equivalent), witnessed by the Commission</a:t>
            </a:r>
          </a:p>
        </p:txBody>
      </p:sp>
    </p:spTree>
    <p:extLst>
      <p:ext uri="{BB962C8B-B14F-4D97-AF65-F5344CB8AC3E}">
        <p14:creationId xmlns:p14="http://schemas.microsoft.com/office/powerpoint/2010/main" val="131280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76140"/>
          <a:stretch/>
        </p:blipFill>
        <p:spPr>
          <a:xfrm>
            <a:off x="1524000" y="1"/>
            <a:ext cx="9144000" cy="16362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3998" y="434118"/>
            <a:ext cx="72263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357188">
              <a:lnSpc>
                <a:spcPct val="150000"/>
              </a:lnSpc>
            </a:pPr>
            <a:r>
              <a:rPr lang="en-US" sz="2400" b="1" dirty="0">
                <a:solidFill>
                  <a:srgbClr val="006600"/>
                </a:solidFill>
                <a:latin typeface="Arial"/>
              </a:rPr>
              <a:t>WHO CAN APPLY?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7805" y="1244010"/>
            <a:ext cx="966499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16502"/>
              </a:buClr>
              <a:buSzPct val="136000"/>
            </a:pPr>
            <a:endParaRPr lang="en-US" sz="2000" dirty="0">
              <a:solidFill>
                <a:srgbClr val="4D4D4D"/>
              </a:solidFill>
              <a:latin typeface="Arial"/>
            </a:endParaRPr>
          </a:p>
          <a:p>
            <a:pPr marL="342900" indent="-342900"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</a:pPr>
            <a:r>
              <a:rPr lang="en-US" sz="2400" dirty="0">
                <a:solidFill>
                  <a:srgbClr val="4D4D4D"/>
                </a:solidFill>
                <a:latin typeface="Arial"/>
              </a:rPr>
              <a:t>Entities of more than 50 000 inhabitants. </a:t>
            </a:r>
          </a:p>
          <a:p>
            <a:pPr>
              <a:buClr>
                <a:srgbClr val="016502"/>
              </a:buClr>
              <a:buSzPct val="136000"/>
            </a:pPr>
            <a:endParaRPr lang="en-US" sz="2400" dirty="0">
              <a:solidFill>
                <a:srgbClr val="4D4D4D"/>
              </a:solidFill>
              <a:latin typeface="Arial"/>
            </a:endParaRPr>
          </a:p>
          <a:p>
            <a:pPr marL="342900" indent="-342900"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</a:pPr>
            <a:r>
              <a:rPr lang="en-US" sz="2400" dirty="0">
                <a:solidFill>
                  <a:srgbClr val="4D4D4D"/>
                </a:solidFill>
                <a:latin typeface="Arial"/>
              </a:rPr>
              <a:t>Participation of </a:t>
            </a:r>
            <a:r>
              <a:rPr lang="en-US" sz="2400" dirty="0">
                <a:solidFill>
                  <a:srgbClr val="4D4D4D"/>
                </a:solidFill>
                <a:latin typeface="Arial"/>
              </a:rPr>
              <a:t>cities with </a:t>
            </a:r>
            <a:r>
              <a:rPr lang="en-US" sz="2400" dirty="0">
                <a:solidFill>
                  <a:srgbClr val="4D4D4D"/>
                </a:solidFill>
                <a:latin typeface="Arial"/>
              </a:rPr>
              <a:t>at least 100 000 inhabitants is especially encouraged.</a:t>
            </a:r>
          </a:p>
          <a:p>
            <a:pPr>
              <a:buClr>
                <a:srgbClr val="016502"/>
              </a:buClr>
              <a:buSzPct val="136000"/>
            </a:pPr>
            <a:endParaRPr lang="en-US" sz="2400" dirty="0">
              <a:solidFill>
                <a:srgbClr val="4D4D4D"/>
              </a:solidFill>
              <a:latin typeface="Arial"/>
            </a:endParaRPr>
          </a:p>
          <a:p>
            <a:pPr marL="342900" indent="-342900"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</a:pPr>
            <a:r>
              <a:rPr lang="en-US" sz="2400" dirty="0">
                <a:solidFill>
                  <a:srgbClr val="4D4D4D"/>
                </a:solidFill>
                <a:latin typeface="Arial"/>
              </a:rPr>
              <a:t>For entities from Member States with five or less cities above 100 000 population, a lower threshold of 10 000 inhabitants will apply</a:t>
            </a:r>
            <a:r>
              <a:rPr lang="en-US" sz="2400" dirty="0">
                <a:solidFill>
                  <a:srgbClr val="4D4D4D"/>
                </a:solidFill>
                <a:latin typeface="Arial"/>
              </a:rPr>
              <a:t>.</a:t>
            </a:r>
          </a:p>
          <a:p>
            <a:pPr>
              <a:buClr>
                <a:srgbClr val="016502"/>
              </a:buClr>
              <a:buSzPct val="136000"/>
            </a:pPr>
            <a:r>
              <a:rPr lang="en-US" sz="2400" dirty="0">
                <a:solidFill>
                  <a:srgbClr val="4D4D4D"/>
                </a:solidFill>
                <a:latin typeface="Arial"/>
              </a:rPr>
              <a:t> </a:t>
            </a:r>
          </a:p>
          <a:p>
            <a:pPr marL="342900" indent="-342900"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</a:pPr>
            <a:r>
              <a:rPr lang="en-US" sz="2400" dirty="0">
                <a:solidFill>
                  <a:srgbClr val="4D4D4D"/>
                </a:solidFill>
                <a:latin typeface="Arial"/>
              </a:rPr>
              <a:t>By default, the applicant city commits the whole city to become climate-neutral. </a:t>
            </a:r>
            <a:r>
              <a:rPr lang="en-US" sz="2400" dirty="0">
                <a:solidFill>
                  <a:srgbClr val="4D4D4D"/>
                </a:solidFill>
                <a:latin typeface="Arial"/>
              </a:rPr>
              <a:t>If duly justified, a city may propose to exclude one or more emission sources, but in this case needs to commit to a strategy of climate neutrality for these districts </a:t>
            </a:r>
            <a:r>
              <a:rPr lang="en-US" sz="2400" dirty="0" smtClean="0">
                <a:solidFill>
                  <a:srgbClr val="4D4D4D"/>
                </a:solidFill>
                <a:latin typeface="Arial"/>
              </a:rPr>
              <a:t>as soon as possible.</a:t>
            </a:r>
            <a:endParaRPr lang="en-US" sz="2400" dirty="0">
              <a:solidFill>
                <a:srgbClr val="4D4D4D"/>
              </a:solidFill>
              <a:latin typeface="Arial"/>
            </a:endParaRPr>
          </a:p>
          <a:p>
            <a:pPr algn="just">
              <a:buClr>
                <a:srgbClr val="016502"/>
              </a:buClr>
              <a:buSzPct val="136000"/>
            </a:pPr>
            <a:endParaRPr lang="en-US" sz="2000" dirty="0">
              <a:solidFill>
                <a:srgbClr val="4D4D4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32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D21B7-B314-438C-91E9-7FF9087DC078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>
          <a:xfrm>
            <a:off x="902616" y="48053"/>
            <a:ext cx="10515600" cy="782357"/>
          </a:xfrm>
        </p:spPr>
        <p:txBody>
          <a:bodyPr/>
          <a:lstStyle/>
          <a:p>
            <a:r>
              <a:rPr lang="fr-BE" dirty="0" err="1">
                <a:solidFill>
                  <a:srgbClr val="034EA2"/>
                </a:solidFill>
              </a:rPr>
              <a:t>Sustainable</a:t>
            </a:r>
            <a:r>
              <a:rPr lang="fr-BE" dirty="0">
                <a:solidFill>
                  <a:srgbClr val="034EA2"/>
                </a:solidFill>
              </a:rPr>
              <a:t> and Smart </a:t>
            </a:r>
            <a:r>
              <a:rPr lang="fr-BE" dirty="0" err="1">
                <a:solidFill>
                  <a:srgbClr val="034EA2"/>
                </a:solidFill>
              </a:rPr>
              <a:t>Mobility</a:t>
            </a:r>
            <a:r>
              <a:rPr lang="fr-BE" dirty="0">
                <a:solidFill>
                  <a:srgbClr val="034EA2"/>
                </a:solidFill>
              </a:rPr>
              <a:t> </a:t>
            </a:r>
            <a:r>
              <a:rPr lang="fr-BE" dirty="0" err="1" smtClean="0">
                <a:solidFill>
                  <a:srgbClr val="034EA2"/>
                </a:solidFill>
                <a:hlinkClick r:id="rId3"/>
              </a:rPr>
              <a:t>Strategy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1115267" y="1260241"/>
            <a:ext cx="9618786" cy="4670918"/>
            <a:chOff x="1303709" y="1653647"/>
            <a:chExt cx="9618786" cy="4670918"/>
          </a:xfrm>
        </p:grpSpPr>
        <p:pic>
          <p:nvPicPr>
            <p:cNvPr id="8" name="Image 4">
              <a:extLst>
                <a:ext uri="{FF2B5EF4-FFF2-40B4-BE49-F238E27FC236}">
                  <a16:creationId xmlns:a16="http://schemas.microsoft.com/office/drawing/2014/main" id="{5597B992-8C8B-2C43-BF35-4501EB2FF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90927" y="1653647"/>
              <a:ext cx="2362752" cy="2350317"/>
            </a:xfrm>
            <a:prstGeom prst="rect">
              <a:avLst/>
            </a:prstGeom>
          </p:spPr>
        </p:pic>
        <p:pic>
          <p:nvPicPr>
            <p:cNvPr id="9" name="Image 5">
              <a:extLst>
                <a:ext uri="{FF2B5EF4-FFF2-40B4-BE49-F238E27FC236}">
                  <a16:creationId xmlns:a16="http://schemas.microsoft.com/office/drawing/2014/main" id="{81F83504-1F61-5E49-BD61-5DD357B45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7039" y="1653647"/>
              <a:ext cx="2362752" cy="2350317"/>
            </a:xfrm>
            <a:prstGeom prst="rect">
              <a:avLst/>
            </a:prstGeom>
          </p:spPr>
        </p:pic>
        <p:pic>
          <p:nvPicPr>
            <p:cNvPr id="10" name="Image 6">
              <a:extLst>
                <a:ext uri="{FF2B5EF4-FFF2-40B4-BE49-F238E27FC236}">
                  <a16:creationId xmlns:a16="http://schemas.microsoft.com/office/drawing/2014/main" id="{80CD88BB-8BE2-1C41-AA85-88CB363EE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03152" y="1653647"/>
              <a:ext cx="2362752" cy="2350317"/>
            </a:xfrm>
            <a:prstGeom prst="rect">
              <a:avLst/>
            </a:prstGeom>
          </p:spPr>
        </p:pic>
        <p:pic>
          <p:nvPicPr>
            <p:cNvPr id="11" name="Image 37">
              <a:extLst>
                <a:ext uri="{FF2B5EF4-FFF2-40B4-BE49-F238E27FC236}">
                  <a16:creationId xmlns:a16="http://schemas.microsoft.com/office/drawing/2014/main" id="{683C125A-9A44-6646-A2B3-A659AD2EC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85000"/>
            </a:blip>
            <a:srcRect/>
            <a:stretch/>
          </p:blipFill>
          <p:spPr>
            <a:xfrm>
              <a:off x="8501059" y="2033673"/>
              <a:ext cx="1653017" cy="1587422"/>
            </a:xfrm>
            <a:prstGeom prst="rect">
              <a:avLst/>
            </a:prstGeom>
          </p:spPr>
        </p:pic>
        <p:pic>
          <p:nvPicPr>
            <p:cNvPr id="12" name="Image 1">
              <a:extLst>
                <a:ext uri="{FF2B5EF4-FFF2-40B4-BE49-F238E27FC236}">
                  <a16:creationId xmlns:a16="http://schemas.microsoft.com/office/drawing/2014/main" id="{5101246C-01EE-3142-A704-C4D9A6E9D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85000"/>
            </a:blip>
            <a:srcRect/>
            <a:stretch/>
          </p:blipFill>
          <p:spPr>
            <a:xfrm>
              <a:off x="1759926" y="1980907"/>
              <a:ext cx="1804775" cy="1593998"/>
            </a:xfrm>
            <a:prstGeom prst="rect">
              <a:avLst/>
            </a:prstGeom>
          </p:spPr>
        </p:pic>
        <p:pic>
          <p:nvPicPr>
            <p:cNvPr id="13" name="Image 2">
              <a:extLst>
                <a:ext uri="{FF2B5EF4-FFF2-40B4-BE49-F238E27FC236}">
                  <a16:creationId xmlns:a16="http://schemas.microsoft.com/office/drawing/2014/main" id="{1DE8A194-BD72-6042-B5AE-766181BFA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85000"/>
            </a:blip>
            <a:srcRect/>
            <a:stretch/>
          </p:blipFill>
          <p:spPr>
            <a:xfrm>
              <a:off x="5202363" y="2003856"/>
              <a:ext cx="1467323" cy="172474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FCB6155-586D-A948-839D-BCDCFD7C3B53}"/>
                </a:ext>
              </a:extLst>
            </p:cNvPr>
            <p:cNvSpPr/>
            <p:nvPr/>
          </p:nvSpPr>
          <p:spPr>
            <a:xfrm>
              <a:off x="1888161" y="2185043"/>
              <a:ext cx="68414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BE" sz="900" b="1" dirty="0">
                  <a:solidFill>
                    <a:schemeClr val="bg1"/>
                  </a:solidFill>
                  <a:latin typeface="EC Square Sans Pro" panose="020B0506040000020004" pitchFamily="34" charset="0"/>
                </a:rPr>
                <a:t>Objective</a:t>
              </a:r>
              <a:br>
                <a:rPr lang="fr-BE" sz="900" b="1" dirty="0">
                  <a:solidFill>
                    <a:schemeClr val="bg1"/>
                  </a:solidFill>
                  <a:latin typeface="EC Square Sans Pro" panose="020B0506040000020004" pitchFamily="34" charset="0"/>
                </a:rPr>
              </a:br>
              <a:r>
                <a:rPr lang="fr-BE" sz="900" b="1" dirty="0">
                  <a:solidFill>
                    <a:schemeClr val="bg1"/>
                  </a:solidFill>
                  <a:latin typeface="EC Square Sans Pro" panose="020B0506040000020004" pitchFamily="34" charset="0"/>
                </a:rPr>
                <a:t>1</a:t>
              </a:r>
              <a:endParaRPr lang="fr-BE" sz="900" dirty="0">
                <a:solidFill>
                  <a:schemeClr val="bg1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EE455BC-2691-7F42-AF32-7879D94A4B47}"/>
                </a:ext>
              </a:extLst>
            </p:cNvPr>
            <p:cNvSpPr/>
            <p:nvPr/>
          </p:nvSpPr>
          <p:spPr>
            <a:xfrm>
              <a:off x="1614280" y="2599257"/>
              <a:ext cx="198617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BE" sz="1400" b="1" dirty="0" err="1">
                  <a:solidFill>
                    <a:srgbClr val="FFFFFF"/>
                  </a:solidFill>
                  <a:latin typeface="EC Square Sans Pro" panose="020B0506040000020004" pitchFamily="34" charset="0"/>
                </a:rPr>
                <a:t>Sustainable</a:t>
              </a:r>
              <a:endParaRPr lang="fr-BE" sz="1400" dirty="0">
                <a:solidFill>
                  <a:srgbClr val="FFFFFF"/>
                </a:solidFill>
                <a:latin typeface="EC Square Sans Pro" panose="020B0506040000020004" pitchFamily="34" charset="0"/>
              </a:endParaRPr>
            </a:p>
            <a:p>
              <a:pPr algn="ctr"/>
              <a:r>
                <a:rPr lang="fr-BE" sz="1400" b="1" dirty="0" err="1">
                  <a:solidFill>
                    <a:srgbClr val="FFFFFF"/>
                  </a:solidFill>
                  <a:latin typeface="EC Square Sans Pro" panose="020B0506040000020004" pitchFamily="34" charset="0"/>
                </a:rPr>
                <a:t>Mobility</a:t>
              </a:r>
              <a:endParaRPr lang="fr-BE" sz="1400" dirty="0">
                <a:solidFill>
                  <a:srgbClr val="FFFFFF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54565F3-36F3-714D-BA53-7B711632F91D}"/>
                </a:ext>
              </a:extLst>
            </p:cNvPr>
            <p:cNvSpPr/>
            <p:nvPr/>
          </p:nvSpPr>
          <p:spPr>
            <a:xfrm>
              <a:off x="5194270" y="2226249"/>
              <a:ext cx="68414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BE" sz="900" b="1" dirty="0">
                  <a:solidFill>
                    <a:schemeClr val="bg1"/>
                  </a:solidFill>
                  <a:latin typeface="EC Square Sans Pro" panose="020B0506040000020004" pitchFamily="34" charset="0"/>
                </a:rPr>
                <a:t>Objective</a:t>
              </a:r>
              <a:br>
                <a:rPr lang="fr-BE" sz="900" b="1" dirty="0">
                  <a:solidFill>
                    <a:schemeClr val="bg1"/>
                  </a:solidFill>
                  <a:latin typeface="EC Square Sans Pro" panose="020B0506040000020004" pitchFamily="34" charset="0"/>
                </a:rPr>
              </a:br>
              <a:r>
                <a:rPr lang="fr-BE" sz="900" b="1" dirty="0">
                  <a:solidFill>
                    <a:schemeClr val="bg1"/>
                  </a:solidFill>
                  <a:latin typeface="EC Square Sans Pro" panose="020B0506040000020004" pitchFamily="34" charset="0"/>
                </a:rPr>
                <a:t>2</a:t>
              </a:r>
              <a:endParaRPr lang="fr-BE" sz="900" dirty="0">
                <a:solidFill>
                  <a:schemeClr val="bg1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F550946-9AB5-AE4A-8CAF-C12F108E5DCC}"/>
                </a:ext>
              </a:extLst>
            </p:cNvPr>
            <p:cNvSpPr/>
            <p:nvPr/>
          </p:nvSpPr>
          <p:spPr>
            <a:xfrm>
              <a:off x="4993585" y="2648952"/>
              <a:ext cx="198617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BE" sz="1400" b="1" dirty="0">
                  <a:solidFill>
                    <a:srgbClr val="FFFFFF"/>
                  </a:solidFill>
                  <a:latin typeface="EC Square Sans Pro" panose="020B0506040000020004" pitchFamily="34" charset="0"/>
                </a:rPr>
                <a:t>Smart</a:t>
              </a:r>
            </a:p>
            <a:p>
              <a:pPr algn="ctr"/>
              <a:r>
                <a:rPr lang="fr-BE" sz="1400" b="1" dirty="0" err="1">
                  <a:solidFill>
                    <a:srgbClr val="FFFFFF"/>
                  </a:solidFill>
                  <a:latin typeface="EC Square Sans Pro" panose="020B0506040000020004" pitchFamily="34" charset="0"/>
                </a:rPr>
                <a:t>Mobility</a:t>
              </a:r>
              <a:endParaRPr lang="fr-BE" sz="1400" b="1" dirty="0">
                <a:solidFill>
                  <a:srgbClr val="FFFFFF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4C410D4-D16D-DB42-905D-2980E36726DD}"/>
                </a:ext>
              </a:extLst>
            </p:cNvPr>
            <p:cNvSpPr/>
            <p:nvPr/>
          </p:nvSpPr>
          <p:spPr>
            <a:xfrm>
              <a:off x="8486922" y="2216793"/>
              <a:ext cx="68414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BE" sz="900" b="1" dirty="0">
                  <a:solidFill>
                    <a:schemeClr val="bg1"/>
                  </a:solidFill>
                  <a:latin typeface="EC Square Sans Pro" panose="020B0506040000020004" pitchFamily="34" charset="0"/>
                </a:rPr>
                <a:t>Objective</a:t>
              </a:r>
              <a:br>
                <a:rPr lang="fr-BE" sz="900" b="1" dirty="0">
                  <a:solidFill>
                    <a:schemeClr val="bg1"/>
                  </a:solidFill>
                  <a:latin typeface="EC Square Sans Pro" panose="020B0506040000020004" pitchFamily="34" charset="0"/>
                </a:rPr>
              </a:br>
              <a:r>
                <a:rPr lang="fr-BE" sz="900" b="1" dirty="0">
                  <a:solidFill>
                    <a:schemeClr val="bg1"/>
                  </a:solidFill>
                  <a:latin typeface="EC Square Sans Pro" panose="020B0506040000020004" pitchFamily="34" charset="0"/>
                </a:rPr>
                <a:t>3</a:t>
              </a:r>
              <a:endParaRPr lang="fr-BE" sz="900" dirty="0">
                <a:solidFill>
                  <a:schemeClr val="bg1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1163C79-92B3-9A42-AA11-4CE786A9DB50}"/>
                </a:ext>
              </a:extLst>
            </p:cNvPr>
            <p:cNvSpPr/>
            <p:nvPr/>
          </p:nvSpPr>
          <p:spPr>
            <a:xfrm>
              <a:off x="8256748" y="2648952"/>
              <a:ext cx="198617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BE" sz="1400" b="1" dirty="0" err="1">
                  <a:solidFill>
                    <a:srgbClr val="FFFFFF"/>
                  </a:solidFill>
                  <a:latin typeface="EC Square Sans Pro" panose="020B0506040000020004" pitchFamily="34" charset="0"/>
                </a:rPr>
                <a:t>Resilient</a:t>
              </a:r>
              <a:endParaRPr lang="fr-BE" sz="1400" b="1" dirty="0">
                <a:solidFill>
                  <a:srgbClr val="FFFFFF"/>
                </a:solidFill>
                <a:latin typeface="EC Square Sans Pro" panose="020B0506040000020004" pitchFamily="34" charset="0"/>
              </a:endParaRPr>
            </a:p>
            <a:p>
              <a:pPr algn="ctr"/>
              <a:r>
                <a:rPr lang="fr-BE" sz="1400" b="1" dirty="0" err="1">
                  <a:solidFill>
                    <a:srgbClr val="FFFFFF"/>
                  </a:solidFill>
                  <a:latin typeface="EC Square Sans Pro" panose="020B0506040000020004" pitchFamily="34" charset="0"/>
                </a:rPr>
                <a:t>Mobility</a:t>
              </a:r>
              <a:endParaRPr lang="fr-BE" sz="1400" b="1" dirty="0">
                <a:solidFill>
                  <a:srgbClr val="FFFFFF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C77F6F-2243-944C-8A84-2D6DDF11BBEC}"/>
                </a:ext>
              </a:extLst>
            </p:cNvPr>
            <p:cNvSpPr/>
            <p:nvPr/>
          </p:nvSpPr>
          <p:spPr>
            <a:xfrm>
              <a:off x="7646561" y="3983156"/>
              <a:ext cx="327593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BE" sz="1200" dirty="0">
                  <a:solidFill>
                    <a:srgbClr val="52B258"/>
                  </a:solidFill>
                  <a:latin typeface="EC Square Sans Pro" panose="020B0506040000020004" pitchFamily="34" charset="0"/>
                </a:rPr>
                <a:t>A MORE RESILIENT SINGLE EUROPEAN TRANSPORT AREA: FOR INCLUSIVE CONNECTIVITY</a:t>
              </a:r>
            </a:p>
          </p:txBody>
        </p:sp>
        <p:pic>
          <p:nvPicPr>
            <p:cNvPr id="21" name="Image 14">
              <a:extLst>
                <a:ext uri="{FF2B5EF4-FFF2-40B4-BE49-F238E27FC236}">
                  <a16:creationId xmlns:a16="http://schemas.microsoft.com/office/drawing/2014/main" id="{B0EC576D-5094-B94A-90AE-BCE321505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81592" y="4597557"/>
              <a:ext cx="263013" cy="263013"/>
            </a:xfrm>
            <a:prstGeom prst="rect">
              <a:avLst/>
            </a:prstGeom>
          </p:spPr>
        </p:pic>
        <p:pic>
          <p:nvPicPr>
            <p:cNvPr id="22" name="Image 15">
              <a:extLst>
                <a:ext uri="{FF2B5EF4-FFF2-40B4-BE49-F238E27FC236}">
                  <a16:creationId xmlns:a16="http://schemas.microsoft.com/office/drawing/2014/main" id="{D3611CC2-750C-864C-AD0D-8D4D9FC40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77487" y="4972283"/>
              <a:ext cx="263013" cy="263013"/>
            </a:xfrm>
            <a:prstGeom prst="rect">
              <a:avLst/>
            </a:prstGeom>
          </p:spPr>
        </p:pic>
        <p:pic>
          <p:nvPicPr>
            <p:cNvPr id="23" name="Image 16">
              <a:extLst>
                <a:ext uri="{FF2B5EF4-FFF2-40B4-BE49-F238E27FC236}">
                  <a16:creationId xmlns:a16="http://schemas.microsoft.com/office/drawing/2014/main" id="{A902FBD9-B589-AA4D-B11B-AF878DDCC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376868" y="5413727"/>
              <a:ext cx="263013" cy="263013"/>
            </a:xfrm>
            <a:prstGeom prst="rect">
              <a:avLst/>
            </a:prstGeom>
          </p:spPr>
        </p:pic>
        <p:pic>
          <p:nvPicPr>
            <p:cNvPr id="24" name="Image 17">
              <a:extLst>
                <a:ext uri="{FF2B5EF4-FFF2-40B4-BE49-F238E27FC236}">
                  <a16:creationId xmlns:a16="http://schemas.microsoft.com/office/drawing/2014/main" id="{6A440454-D248-774C-AE07-674774360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375488" y="5817113"/>
              <a:ext cx="263013" cy="263013"/>
            </a:xfrm>
            <a:prstGeom prst="rect">
              <a:avLst/>
            </a:prstGeom>
          </p:spPr>
        </p:pic>
        <p:pic>
          <p:nvPicPr>
            <p:cNvPr id="25" name="Image 18">
              <a:extLst>
                <a:ext uri="{FF2B5EF4-FFF2-40B4-BE49-F238E27FC236}">
                  <a16:creationId xmlns:a16="http://schemas.microsoft.com/office/drawing/2014/main" id="{E386A53B-1133-D445-B798-07A781D93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466933" y="4588884"/>
              <a:ext cx="263013" cy="263013"/>
            </a:xfrm>
            <a:prstGeom prst="rect">
              <a:avLst/>
            </a:prstGeom>
          </p:spPr>
        </p:pic>
        <p:pic>
          <p:nvPicPr>
            <p:cNvPr id="26" name="Image 19">
              <a:extLst>
                <a:ext uri="{FF2B5EF4-FFF2-40B4-BE49-F238E27FC236}">
                  <a16:creationId xmlns:a16="http://schemas.microsoft.com/office/drawing/2014/main" id="{AD37FB76-A4C3-9644-9511-5E6E4E9F8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465285" y="5021106"/>
              <a:ext cx="263013" cy="263013"/>
            </a:xfrm>
            <a:prstGeom prst="rect">
              <a:avLst/>
            </a:prstGeom>
          </p:spPr>
        </p:pic>
        <p:pic>
          <p:nvPicPr>
            <p:cNvPr id="27" name="Image 20">
              <a:extLst>
                <a:ext uri="{FF2B5EF4-FFF2-40B4-BE49-F238E27FC236}">
                  <a16:creationId xmlns:a16="http://schemas.microsoft.com/office/drawing/2014/main" id="{364A8BFD-89F3-B744-886F-61E16992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458725" y="5412635"/>
              <a:ext cx="263013" cy="263013"/>
            </a:xfrm>
            <a:prstGeom prst="rect">
              <a:avLst/>
            </a:prstGeom>
          </p:spPr>
        </p:pic>
        <p:pic>
          <p:nvPicPr>
            <p:cNvPr id="28" name="Image 21">
              <a:extLst>
                <a:ext uri="{FF2B5EF4-FFF2-40B4-BE49-F238E27FC236}">
                  <a16:creationId xmlns:a16="http://schemas.microsoft.com/office/drawing/2014/main" id="{F6FEBC0B-5B7B-EC42-904C-2D08C59B7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466933" y="5881447"/>
              <a:ext cx="263013" cy="263013"/>
            </a:xfrm>
            <a:prstGeom prst="rect">
              <a:avLst/>
            </a:prstGeom>
          </p:spPr>
        </p:pic>
        <p:pic>
          <p:nvPicPr>
            <p:cNvPr id="29" name="Image 22">
              <a:extLst>
                <a:ext uri="{FF2B5EF4-FFF2-40B4-BE49-F238E27FC236}">
                  <a16:creationId xmlns:a16="http://schemas.microsoft.com/office/drawing/2014/main" id="{8E6F0432-5E23-DE46-B635-13AD0703F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727932" y="4542409"/>
              <a:ext cx="263013" cy="263013"/>
            </a:xfrm>
            <a:prstGeom prst="rect">
              <a:avLst/>
            </a:prstGeom>
          </p:spPr>
        </p:pic>
        <p:pic>
          <p:nvPicPr>
            <p:cNvPr id="30" name="Image 23">
              <a:extLst>
                <a:ext uri="{FF2B5EF4-FFF2-40B4-BE49-F238E27FC236}">
                  <a16:creationId xmlns:a16="http://schemas.microsoft.com/office/drawing/2014/main" id="{E9669D45-851A-A247-B057-7E7AA234F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720014" y="5362146"/>
              <a:ext cx="263013" cy="263013"/>
            </a:xfrm>
            <a:prstGeom prst="rect">
              <a:avLst/>
            </a:prstGeom>
          </p:spPr>
        </p:pic>
        <p:pic>
          <p:nvPicPr>
            <p:cNvPr id="31" name="Image 24">
              <a:extLst>
                <a:ext uri="{FF2B5EF4-FFF2-40B4-BE49-F238E27FC236}">
                  <a16:creationId xmlns:a16="http://schemas.microsoft.com/office/drawing/2014/main" id="{DED75DAF-E461-C44F-83C5-7803BCD21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720015" y="5846098"/>
              <a:ext cx="263013" cy="263013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2A6153B-8F91-CD4C-9329-39374D19AACC}"/>
                </a:ext>
              </a:extLst>
            </p:cNvPr>
            <p:cNvSpPr/>
            <p:nvPr/>
          </p:nvSpPr>
          <p:spPr>
            <a:xfrm>
              <a:off x="1303709" y="4072588"/>
              <a:ext cx="197061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BE" sz="1200" dirty="0">
                  <a:solidFill>
                    <a:srgbClr val="108A83"/>
                  </a:solidFill>
                  <a:latin typeface="EC Square Sans Pro" panose="020B0506040000020004" pitchFamily="34" charset="0"/>
                </a:rPr>
                <a:t>AN IRREVERSIBLE SHIFT TO</a:t>
              </a:r>
              <a:br>
                <a:rPr lang="fr-BE" sz="1200" dirty="0">
                  <a:solidFill>
                    <a:srgbClr val="108A83"/>
                  </a:solidFill>
                  <a:latin typeface="EC Square Sans Pro" panose="020B0506040000020004" pitchFamily="34" charset="0"/>
                </a:rPr>
              </a:br>
              <a:r>
                <a:rPr lang="fr-BE" sz="1200" dirty="0">
                  <a:solidFill>
                    <a:srgbClr val="108A83"/>
                  </a:solidFill>
                  <a:latin typeface="EC Square Sans Pro" panose="020B0506040000020004" pitchFamily="34" charset="0"/>
                </a:rPr>
                <a:t>ZERO-EMISSION MOBILITY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10750C9-132A-3E4B-9903-A0A42B80C589}"/>
                </a:ext>
              </a:extLst>
            </p:cNvPr>
            <p:cNvSpPr/>
            <p:nvPr/>
          </p:nvSpPr>
          <p:spPr>
            <a:xfrm>
              <a:off x="4458724" y="4023943"/>
              <a:ext cx="263425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BE" sz="1200" dirty="0">
                  <a:solidFill>
                    <a:srgbClr val="689FD3"/>
                  </a:solidFill>
                  <a:latin typeface="EC Square Sans Pro" panose="020B0506040000020004" pitchFamily="34" charset="0"/>
                </a:rPr>
                <a:t>ACHIEVING SEAMLESS, SAFE</a:t>
              </a:r>
              <a:br>
                <a:rPr lang="fr-BE" sz="1200" dirty="0">
                  <a:solidFill>
                    <a:srgbClr val="689FD3"/>
                  </a:solidFill>
                  <a:latin typeface="EC Square Sans Pro" panose="020B0506040000020004" pitchFamily="34" charset="0"/>
                </a:rPr>
              </a:br>
              <a:r>
                <a:rPr lang="fr-BE" sz="1200" dirty="0">
                  <a:solidFill>
                    <a:srgbClr val="689FD3"/>
                  </a:solidFill>
                  <a:latin typeface="EC Square Sans Pro" panose="020B0506040000020004" pitchFamily="34" charset="0"/>
                </a:rPr>
                <a:t>AND EFFICIENT CONNECTIVITY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870FA74-E1AD-5C49-B0E8-3515E1265EDC}"/>
                </a:ext>
              </a:extLst>
            </p:cNvPr>
            <p:cNvSpPr/>
            <p:nvPr/>
          </p:nvSpPr>
          <p:spPr>
            <a:xfrm>
              <a:off x="1614281" y="4596093"/>
              <a:ext cx="2455515" cy="1615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90 % </a:t>
              </a:r>
              <a:r>
                <a:rPr lang="fr-BE" sz="1100" dirty="0" err="1">
                  <a:solidFill>
                    <a:srgbClr val="284288"/>
                  </a:solidFill>
                  <a:latin typeface="EC Square Sans Pro" panose="020B0506040000020004" pitchFamily="34" charset="0"/>
                </a:rPr>
                <a:t>reduction</a:t>
              </a:r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 in transport </a:t>
              </a:r>
              <a:r>
                <a:rPr lang="fr-BE" sz="1100" dirty="0" err="1">
                  <a:solidFill>
                    <a:srgbClr val="284288"/>
                  </a:solidFill>
                  <a:latin typeface="EC Square Sans Pro" panose="020B0506040000020004" pitchFamily="34" charset="0"/>
                </a:rPr>
                <a:t>emissions</a:t>
              </a:r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; </a:t>
              </a:r>
            </a:p>
            <a:p>
              <a:endParaRPr lang="fr-BE" sz="1100" dirty="0">
                <a:solidFill>
                  <a:srgbClr val="284288"/>
                </a:solidFill>
                <a:latin typeface="EC Square Sans Pro" panose="020B0506040000020004" pitchFamily="34" charset="0"/>
              </a:endParaRPr>
            </a:p>
            <a:p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All transport modes are made</a:t>
              </a:r>
              <a:b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</a:br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more </a:t>
              </a:r>
              <a:r>
                <a:rPr lang="fr-BE" sz="1100" dirty="0" err="1">
                  <a:solidFill>
                    <a:srgbClr val="284288"/>
                  </a:solidFill>
                  <a:latin typeface="EC Square Sans Pro" panose="020B0506040000020004" pitchFamily="34" charset="0"/>
                </a:rPr>
                <a:t>sustainable</a:t>
              </a:r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;</a:t>
              </a:r>
            </a:p>
            <a:p>
              <a:endParaRPr lang="fr-BE" sz="1100" dirty="0">
                <a:solidFill>
                  <a:srgbClr val="284288"/>
                </a:solidFill>
                <a:latin typeface="EC Square Sans Pro" panose="020B0506040000020004" pitchFamily="34" charset="0"/>
              </a:endParaRPr>
            </a:p>
            <a:p>
              <a:r>
                <a:rPr lang="fr-BE" sz="1100" dirty="0" err="1">
                  <a:solidFill>
                    <a:srgbClr val="284288"/>
                  </a:solidFill>
                  <a:latin typeface="EC Square Sans Pro" panose="020B0506040000020004" pitchFamily="34" charset="0"/>
                </a:rPr>
                <a:t>Sustainable</a:t>
              </a:r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 alternatives are </a:t>
              </a:r>
              <a:r>
                <a:rPr lang="fr-BE" sz="1100" dirty="0" err="1">
                  <a:solidFill>
                    <a:srgbClr val="284288"/>
                  </a:solidFill>
                  <a:latin typeface="EC Square Sans Pro" panose="020B0506040000020004" pitchFamily="34" charset="0"/>
                </a:rPr>
                <a:t>available</a:t>
              </a:r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; </a:t>
              </a:r>
            </a:p>
            <a:p>
              <a:endParaRPr lang="fr-BE" sz="1100" dirty="0">
                <a:solidFill>
                  <a:srgbClr val="284288"/>
                </a:solidFill>
                <a:latin typeface="EC Square Sans Pro" panose="020B0506040000020004" pitchFamily="34" charset="0"/>
              </a:endParaRPr>
            </a:p>
            <a:p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Right </a:t>
              </a:r>
              <a:r>
                <a:rPr lang="fr-BE" sz="1100" dirty="0" err="1">
                  <a:solidFill>
                    <a:srgbClr val="284288"/>
                  </a:solidFill>
                  <a:latin typeface="EC Square Sans Pro" panose="020B0506040000020004" pitchFamily="34" charset="0"/>
                </a:rPr>
                <a:t>incentives</a:t>
              </a:r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 are in place for</a:t>
              </a:r>
              <a:b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</a:br>
              <a:r>
                <a:rPr lang="fr-BE" sz="1100" dirty="0" err="1">
                  <a:solidFill>
                    <a:srgbClr val="284288"/>
                  </a:solidFill>
                  <a:latin typeface="EC Square Sans Pro" panose="020B0506040000020004" pitchFamily="34" charset="0"/>
                </a:rPr>
                <a:t>sustainable</a:t>
              </a:r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 </a:t>
              </a:r>
              <a:r>
                <a:rPr lang="fr-BE" sz="1100" dirty="0" err="1" smtClean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choices</a:t>
              </a:r>
              <a:endParaRPr lang="fr-BE" sz="1100" dirty="0">
                <a:solidFill>
                  <a:srgbClr val="284288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BEE65C8-94CE-8B4C-ADAF-47ED6F676AB1}"/>
                </a:ext>
              </a:extLst>
            </p:cNvPr>
            <p:cNvSpPr/>
            <p:nvPr/>
          </p:nvSpPr>
          <p:spPr>
            <a:xfrm>
              <a:off x="4732203" y="4539461"/>
              <a:ext cx="2856427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BE" sz="1100" dirty="0" err="1">
                  <a:solidFill>
                    <a:srgbClr val="284288"/>
                  </a:solidFill>
                  <a:latin typeface="EC Square Sans Pro" panose="020B0506040000020004" pitchFamily="34" charset="0"/>
                </a:rPr>
                <a:t>Seamless</a:t>
              </a:r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 multimodal transport </a:t>
              </a:r>
              <a:b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</a:br>
              <a:r>
                <a:rPr lang="fr-BE" sz="1100" dirty="0" err="1">
                  <a:solidFill>
                    <a:srgbClr val="284288"/>
                  </a:solidFill>
                  <a:latin typeface="EC Square Sans Pro" panose="020B0506040000020004" pitchFamily="34" charset="0"/>
                </a:rPr>
                <a:t>based</a:t>
              </a:r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 on digital solutions;</a:t>
              </a:r>
            </a:p>
            <a:p>
              <a:endParaRPr lang="fr-BE" sz="1100" dirty="0">
                <a:solidFill>
                  <a:srgbClr val="284288"/>
                </a:solidFill>
                <a:latin typeface="EC Square Sans Pro" panose="020B0506040000020004" pitchFamily="34" charset="0"/>
              </a:endParaRPr>
            </a:p>
            <a:p>
              <a:r>
                <a:rPr lang="fr-BE" sz="1100" dirty="0" err="1">
                  <a:solidFill>
                    <a:srgbClr val="284288"/>
                  </a:solidFill>
                  <a:latin typeface="EC Square Sans Pro" panose="020B0506040000020004" pitchFamily="34" charset="0"/>
                </a:rPr>
                <a:t>Unleash</a:t>
              </a:r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 full </a:t>
              </a:r>
              <a:r>
                <a:rPr lang="fr-BE" sz="1100" dirty="0" err="1">
                  <a:solidFill>
                    <a:srgbClr val="284288"/>
                  </a:solidFill>
                  <a:latin typeface="EC Square Sans Pro" panose="020B0506040000020004" pitchFamily="34" charset="0"/>
                </a:rPr>
                <a:t>potential</a:t>
              </a:r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 of data;</a:t>
              </a:r>
            </a:p>
            <a:p>
              <a:endParaRPr lang="fr-BE" sz="1100" dirty="0">
                <a:solidFill>
                  <a:srgbClr val="284288"/>
                </a:solidFill>
                <a:latin typeface="EC Square Sans Pro" panose="020B0506040000020004" pitchFamily="34" charset="0"/>
              </a:endParaRPr>
            </a:p>
            <a:p>
              <a:r>
                <a:rPr lang="fr-BE" sz="1100" dirty="0" err="1">
                  <a:solidFill>
                    <a:srgbClr val="284288"/>
                  </a:solidFill>
                  <a:latin typeface="EC Square Sans Pro" panose="020B0506040000020004" pitchFamily="34" charset="0"/>
                </a:rPr>
                <a:t>Develop</a:t>
              </a:r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 and </a:t>
              </a:r>
              <a:r>
                <a:rPr lang="fr-BE" sz="1100" dirty="0" err="1">
                  <a:solidFill>
                    <a:srgbClr val="284288"/>
                  </a:solidFill>
                  <a:latin typeface="EC Square Sans Pro" panose="020B0506040000020004" pitchFamily="34" charset="0"/>
                </a:rPr>
                <a:t>deploy</a:t>
              </a:r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 </a:t>
              </a:r>
              <a:r>
                <a:rPr lang="fr-BE" sz="1100" dirty="0" err="1">
                  <a:solidFill>
                    <a:srgbClr val="284288"/>
                  </a:solidFill>
                  <a:latin typeface="EC Square Sans Pro" panose="020B0506040000020004" pitchFamily="34" charset="0"/>
                </a:rPr>
                <a:t>connected</a:t>
              </a:r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, </a:t>
              </a:r>
              <a:r>
                <a:rPr lang="fr-BE" sz="1100" dirty="0" err="1">
                  <a:solidFill>
                    <a:srgbClr val="284288"/>
                  </a:solidFill>
                  <a:latin typeface="EC Square Sans Pro" panose="020B0506040000020004" pitchFamily="34" charset="0"/>
                </a:rPr>
                <a:t>cooperative</a:t>
              </a:r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, and </a:t>
              </a:r>
              <a:r>
                <a:rPr lang="fr-BE" sz="1100" dirty="0" err="1">
                  <a:solidFill>
                    <a:srgbClr val="284288"/>
                  </a:solidFill>
                  <a:latin typeface="EC Square Sans Pro" panose="020B0506040000020004" pitchFamily="34" charset="0"/>
                </a:rPr>
                <a:t>automated</a:t>
              </a:r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 </a:t>
              </a:r>
              <a:r>
                <a:rPr lang="fr-BE" sz="1100" dirty="0" err="1">
                  <a:solidFill>
                    <a:srgbClr val="284288"/>
                  </a:solidFill>
                  <a:latin typeface="EC Square Sans Pro" panose="020B0506040000020004" pitchFamily="34" charset="0"/>
                </a:rPr>
                <a:t>mobility</a:t>
              </a:r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 services;</a:t>
              </a:r>
            </a:p>
            <a:p>
              <a:endParaRPr lang="fr-BE" sz="1100" dirty="0">
                <a:solidFill>
                  <a:srgbClr val="284288"/>
                </a:solidFill>
                <a:latin typeface="EC Square Sans Pro" panose="020B0506040000020004" pitchFamily="34" charset="0"/>
              </a:endParaRPr>
            </a:p>
            <a:p>
              <a:r>
                <a:rPr lang="fr-BE" sz="1100" dirty="0" err="1">
                  <a:solidFill>
                    <a:srgbClr val="284288"/>
                  </a:solidFill>
                  <a:latin typeface="EC Square Sans Pro" panose="020B0506040000020004" pitchFamily="34" charset="0"/>
                </a:rPr>
                <a:t>Paperless</a:t>
              </a:r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 </a:t>
              </a:r>
              <a:r>
                <a:rPr lang="fr-BE" sz="1100" dirty="0" err="1">
                  <a:solidFill>
                    <a:srgbClr val="284288"/>
                  </a:solidFill>
                  <a:latin typeface="EC Square Sans Pro" panose="020B0506040000020004" pitchFamily="34" charset="0"/>
                </a:rPr>
                <a:t>freight</a:t>
              </a:r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 transport in </a:t>
              </a:r>
              <a:r>
                <a:rPr lang="fr-BE" sz="1100" dirty="0" err="1">
                  <a:solidFill>
                    <a:srgbClr val="284288"/>
                  </a:solidFill>
                  <a:latin typeface="EC Square Sans Pro" panose="020B0506040000020004" pitchFamily="34" charset="0"/>
                </a:rPr>
                <a:t>favour</a:t>
              </a:r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 of </a:t>
              </a:r>
              <a:r>
                <a:rPr lang="fr-BE" sz="1100" dirty="0" err="1">
                  <a:solidFill>
                    <a:srgbClr val="284288"/>
                  </a:solidFill>
                  <a:latin typeface="EC Square Sans Pro" panose="020B0506040000020004" pitchFamily="34" charset="0"/>
                </a:rPr>
                <a:t>fast</a:t>
              </a:r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, digital </a:t>
              </a:r>
              <a:r>
                <a:rPr lang="fr-BE" sz="1100" dirty="0" err="1">
                  <a:solidFill>
                    <a:srgbClr val="284288"/>
                  </a:solidFill>
                  <a:latin typeface="EC Square Sans Pro" panose="020B0506040000020004" pitchFamily="34" charset="0"/>
                </a:rPr>
                <a:t>procedures</a:t>
              </a:r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.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2A39AF1-A371-F543-A651-6EFA5031CFB5}"/>
                </a:ext>
              </a:extLst>
            </p:cNvPr>
            <p:cNvSpPr/>
            <p:nvPr/>
          </p:nvSpPr>
          <p:spPr>
            <a:xfrm>
              <a:off x="8019955" y="4501071"/>
              <a:ext cx="2856427" cy="1615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BE" sz="1100" dirty="0" err="1">
                  <a:solidFill>
                    <a:srgbClr val="284288"/>
                  </a:solidFill>
                  <a:latin typeface="EC Square Sans Pro" panose="020B0506040000020004" pitchFamily="34" charset="0"/>
                </a:rPr>
                <a:t>Reinforced</a:t>
              </a:r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 Single </a:t>
              </a:r>
              <a:r>
                <a:rPr lang="fr-BE" sz="1100" dirty="0" err="1">
                  <a:solidFill>
                    <a:srgbClr val="284288"/>
                  </a:solidFill>
                  <a:latin typeface="EC Square Sans Pro" panose="020B0506040000020004" pitchFamily="34" charset="0"/>
                </a:rPr>
                <a:t>Market</a:t>
              </a:r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:</a:t>
              </a:r>
            </a:p>
            <a:p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- more </a:t>
              </a:r>
              <a:r>
                <a:rPr lang="fr-BE" sz="1100" dirty="0" err="1">
                  <a:solidFill>
                    <a:srgbClr val="284288"/>
                  </a:solidFill>
                  <a:latin typeface="EC Square Sans Pro" panose="020B0506040000020004" pitchFamily="34" charset="0"/>
                </a:rPr>
                <a:t>investment</a:t>
              </a:r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 in infrastructure and </a:t>
              </a:r>
              <a:r>
                <a:rPr lang="fr-BE" sz="1100" dirty="0" err="1">
                  <a:solidFill>
                    <a:srgbClr val="284288"/>
                  </a:solidFill>
                  <a:latin typeface="EC Square Sans Pro" panose="020B0506040000020004" pitchFamily="34" charset="0"/>
                </a:rPr>
                <a:t>fleets</a:t>
              </a:r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;</a:t>
              </a:r>
            </a:p>
            <a:p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- </a:t>
              </a:r>
              <a:r>
                <a:rPr lang="fr-BE" sz="1100" dirty="0" err="1">
                  <a:solidFill>
                    <a:srgbClr val="284288"/>
                  </a:solidFill>
                  <a:latin typeface="EC Square Sans Pro" panose="020B0506040000020004" pitchFamily="34" charset="0"/>
                </a:rPr>
                <a:t>deepening</a:t>
              </a:r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 and </a:t>
              </a:r>
              <a:r>
                <a:rPr lang="fr-BE" sz="1100" dirty="0" err="1">
                  <a:solidFill>
                    <a:srgbClr val="284288"/>
                  </a:solidFill>
                  <a:latin typeface="EC Square Sans Pro" panose="020B0506040000020004" pitchFamily="34" charset="0"/>
                </a:rPr>
                <a:t>enforcing</a:t>
              </a:r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 </a:t>
              </a:r>
              <a:r>
                <a:rPr lang="fr-BE" sz="1100" dirty="0" err="1">
                  <a:solidFill>
                    <a:srgbClr val="284288"/>
                  </a:solidFill>
                  <a:latin typeface="EC Square Sans Pro" panose="020B0506040000020004" pitchFamily="34" charset="0"/>
                </a:rPr>
                <a:t>internal</a:t>
              </a:r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 </a:t>
              </a:r>
              <a:r>
                <a:rPr lang="fr-BE" sz="1100" dirty="0" err="1">
                  <a:solidFill>
                    <a:srgbClr val="284288"/>
                  </a:solidFill>
                  <a:latin typeface="EC Square Sans Pro" panose="020B0506040000020004" pitchFamily="34" charset="0"/>
                </a:rPr>
                <a:t>market</a:t>
              </a:r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;</a:t>
              </a:r>
            </a:p>
            <a:p>
              <a:pPr marL="171450" indent="-171450">
                <a:buFontTx/>
                <a:buChar char="-"/>
              </a:pPr>
              <a:r>
                <a:rPr lang="fr-BE" sz="1100" dirty="0" err="1">
                  <a:solidFill>
                    <a:srgbClr val="284288"/>
                  </a:solidFill>
                  <a:latin typeface="EC Square Sans Pro" panose="020B0506040000020004" pitchFamily="34" charset="0"/>
                </a:rPr>
                <a:t>making</a:t>
              </a:r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 </a:t>
              </a:r>
              <a:r>
                <a:rPr lang="fr-BE" sz="1100" dirty="0" err="1">
                  <a:solidFill>
                    <a:srgbClr val="284288"/>
                  </a:solidFill>
                  <a:latin typeface="EC Square Sans Pro" panose="020B0506040000020004" pitchFamily="34" charset="0"/>
                </a:rPr>
                <a:t>our</a:t>
              </a:r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 system </a:t>
              </a:r>
              <a:r>
                <a:rPr lang="fr-BE" sz="1100" dirty="0" err="1">
                  <a:solidFill>
                    <a:srgbClr val="284288"/>
                  </a:solidFill>
                  <a:latin typeface="EC Square Sans Pro" panose="020B0506040000020004" pitchFamily="34" charset="0"/>
                </a:rPr>
                <a:t>crisis</a:t>
              </a:r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 proof.</a:t>
              </a:r>
            </a:p>
            <a:p>
              <a:pPr marL="171450" indent="-171450">
                <a:buFontTx/>
                <a:buChar char="-"/>
              </a:pPr>
              <a:endParaRPr lang="fr-BE" sz="1100" dirty="0">
                <a:solidFill>
                  <a:srgbClr val="284288"/>
                </a:solidFill>
                <a:latin typeface="EC Square Sans Pro" panose="020B0506040000020004" pitchFamily="34" charset="0"/>
              </a:endParaRPr>
            </a:p>
            <a:p>
              <a:r>
                <a:rPr lang="fr-BE" sz="1100" dirty="0" err="1">
                  <a:solidFill>
                    <a:srgbClr val="284288"/>
                  </a:solidFill>
                  <a:latin typeface="EC Square Sans Pro" panose="020B0506040000020004" pitchFamily="34" charset="0"/>
                </a:rPr>
                <a:t>Fair</a:t>
              </a:r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 and </a:t>
              </a:r>
              <a:r>
                <a:rPr lang="fr-BE" sz="1100" dirty="0" err="1">
                  <a:solidFill>
                    <a:srgbClr val="284288"/>
                  </a:solidFill>
                  <a:latin typeface="EC Square Sans Pro" panose="020B0506040000020004" pitchFamily="34" charset="0"/>
                </a:rPr>
                <a:t>just</a:t>
              </a:r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 </a:t>
              </a:r>
              <a:r>
                <a:rPr lang="fr-BE" sz="1100" dirty="0" err="1">
                  <a:solidFill>
                    <a:srgbClr val="284288"/>
                  </a:solidFill>
                  <a:latin typeface="EC Square Sans Pro" panose="020B0506040000020004" pitchFamily="34" charset="0"/>
                </a:rPr>
                <a:t>mobility</a:t>
              </a:r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 (</a:t>
              </a:r>
              <a:r>
                <a:rPr lang="fr-BE" sz="1100" dirty="0" err="1">
                  <a:solidFill>
                    <a:srgbClr val="284288"/>
                  </a:solidFill>
                  <a:latin typeface="EC Square Sans Pro" panose="020B0506040000020004" pitchFamily="34" charset="0"/>
                </a:rPr>
                <a:t>that</a:t>
              </a:r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 </a:t>
              </a:r>
              <a:r>
                <a:rPr lang="fr-BE" sz="1100" dirty="0" err="1">
                  <a:solidFill>
                    <a:srgbClr val="284288"/>
                  </a:solidFill>
                  <a:latin typeface="EC Square Sans Pro" panose="020B0506040000020004" pitchFamily="34" charset="0"/>
                </a:rPr>
                <a:t>is</a:t>
              </a:r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 </a:t>
              </a:r>
              <a:r>
                <a:rPr lang="fr-BE" sz="1100" dirty="0" err="1">
                  <a:solidFill>
                    <a:srgbClr val="284288"/>
                  </a:solidFill>
                  <a:latin typeface="EC Square Sans Pro" panose="020B0506040000020004" pitchFamily="34" charset="0"/>
                </a:rPr>
                <a:t>affordable</a:t>
              </a:r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/>
              </a:r>
              <a:b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</a:br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and accessible); </a:t>
              </a:r>
            </a:p>
            <a:p>
              <a:endParaRPr lang="fr-BE" sz="1100" dirty="0">
                <a:solidFill>
                  <a:srgbClr val="284288"/>
                </a:solidFill>
                <a:latin typeface="EC Square Sans Pro" panose="020B0506040000020004" pitchFamily="34" charset="0"/>
              </a:endParaRPr>
            </a:p>
            <a:p>
              <a:r>
                <a:rPr lang="fr-BE" sz="1100" dirty="0" err="1">
                  <a:solidFill>
                    <a:srgbClr val="284288"/>
                  </a:solidFill>
                  <a:latin typeface="EC Square Sans Pro" panose="020B0506040000020004" pitchFamily="34" charset="0"/>
                </a:rPr>
                <a:t>Enhanced</a:t>
              </a:r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 </a:t>
              </a:r>
              <a:r>
                <a:rPr lang="fr-BE" sz="1100" dirty="0" err="1">
                  <a:solidFill>
                    <a:srgbClr val="284288"/>
                  </a:solidFill>
                  <a:latin typeface="EC Square Sans Pro" panose="020B0506040000020004" pitchFamily="34" charset="0"/>
                </a:rPr>
                <a:t>safety</a:t>
              </a:r>
              <a:r>
                <a:rPr lang="fr-BE" sz="1100" dirty="0">
                  <a:solidFill>
                    <a:srgbClr val="284288"/>
                  </a:solidFill>
                  <a:latin typeface="EC Square Sans Pro" panose="020B0506040000020004" pitchFamily="34" charset="0"/>
                </a:rPr>
                <a:t> and </a:t>
              </a:r>
              <a:r>
                <a:rPr lang="fr-BE" sz="1100" dirty="0" err="1">
                  <a:solidFill>
                    <a:srgbClr val="284288"/>
                  </a:solidFill>
                  <a:latin typeface="EC Square Sans Pro" panose="020B0506040000020004" pitchFamily="34" charset="0"/>
                </a:rPr>
                <a:t>security</a:t>
              </a:r>
              <a:r>
                <a:rPr lang="fr-BE" sz="1100" dirty="0">
                  <a:latin typeface="EC Square Sans Pro" panose="020B05060400000200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335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76140"/>
          <a:stretch/>
        </p:blipFill>
        <p:spPr>
          <a:xfrm>
            <a:off x="1524000" y="1"/>
            <a:ext cx="9144000" cy="16362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3998" y="157119"/>
            <a:ext cx="722630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357188">
              <a:lnSpc>
                <a:spcPct val="150000"/>
              </a:lnSpc>
            </a:pPr>
            <a:r>
              <a:rPr lang="en-US" sz="2400" b="1" dirty="0">
                <a:solidFill>
                  <a:srgbClr val="006600"/>
                </a:solidFill>
                <a:latin typeface="Arial"/>
              </a:rPr>
              <a:t>CAN SMALLER CITIES JOIN FORCES AND APPLY JOINTLY TO THE MISSION?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6599" y="2070412"/>
            <a:ext cx="84388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16502"/>
              </a:buClr>
              <a:buSzPct val="136000"/>
            </a:pPr>
            <a:endParaRPr lang="en-US" sz="2000" dirty="0">
              <a:solidFill>
                <a:srgbClr val="4D4D4D"/>
              </a:solidFill>
              <a:latin typeface="Arial"/>
            </a:endParaRPr>
          </a:p>
          <a:p>
            <a:pPr marL="342900" indent="-342900" algn="just"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</a:pPr>
            <a:r>
              <a:rPr lang="en-US" sz="2000" dirty="0">
                <a:solidFill>
                  <a:srgbClr val="4D4D4D"/>
                </a:solidFill>
                <a:latin typeface="Arial"/>
              </a:rPr>
              <a:t>Large cities are especially encouraged to apply because of their potential big impact on emission reduction.</a:t>
            </a:r>
          </a:p>
          <a:p>
            <a:pPr algn="just">
              <a:buClr>
                <a:srgbClr val="016502"/>
              </a:buClr>
              <a:buSzPct val="136000"/>
            </a:pPr>
            <a:endParaRPr lang="en-US" sz="2000" dirty="0">
              <a:solidFill>
                <a:srgbClr val="4D4D4D"/>
              </a:solidFill>
              <a:latin typeface="Arial"/>
            </a:endParaRPr>
          </a:p>
          <a:p>
            <a:pPr marL="342900" indent="-342900" algn="just"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</a:pPr>
            <a:r>
              <a:rPr lang="en-US" sz="2000" dirty="0">
                <a:solidFill>
                  <a:srgbClr val="4D4D4D"/>
                </a:solidFill>
                <a:latin typeface="Arial"/>
              </a:rPr>
              <a:t>Groupings of cities of smaller size are generally not encouraged.</a:t>
            </a:r>
          </a:p>
          <a:p>
            <a:pPr algn="just">
              <a:buClr>
                <a:srgbClr val="016502"/>
              </a:buClr>
              <a:buSzPct val="136000"/>
            </a:pPr>
            <a:endParaRPr lang="en-US" sz="2000" dirty="0">
              <a:solidFill>
                <a:srgbClr val="4D4D4D"/>
              </a:solidFill>
              <a:latin typeface="Arial"/>
            </a:endParaRPr>
          </a:p>
          <a:p>
            <a:pPr marL="342900" indent="-342900" algn="just"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</a:pPr>
            <a:r>
              <a:rPr lang="en-US" sz="2000" dirty="0">
                <a:solidFill>
                  <a:srgbClr val="4D4D4D"/>
                </a:solidFill>
                <a:latin typeface="Arial"/>
              </a:rPr>
              <a:t>To be nevertheless considered for participation, they would have to</a:t>
            </a:r>
          </a:p>
          <a:p>
            <a:pPr marL="800100" lvl="1" indent="-342900" algn="just">
              <a:buClr>
                <a:srgbClr val="016502"/>
              </a:buClr>
              <a:buSzPct val="100000"/>
              <a:buFont typeface="Courier New" panose="02070309020205020404" pitchFamily="49" charset="0"/>
              <a:buChar char="●"/>
            </a:pPr>
            <a:r>
              <a:rPr lang="en-US" sz="2000" dirty="0">
                <a:solidFill>
                  <a:srgbClr val="4D4D4D"/>
                </a:solidFill>
                <a:latin typeface="Arial"/>
              </a:rPr>
              <a:t>b</a:t>
            </a:r>
            <a:r>
              <a:rPr lang="en-US" sz="2000" dirty="0">
                <a:solidFill>
                  <a:srgbClr val="4D4D4D"/>
                </a:solidFill>
                <a:latin typeface="Arial"/>
              </a:rPr>
              <a:t>e geographically </a:t>
            </a:r>
            <a:r>
              <a:rPr lang="en-US" sz="2000" dirty="0">
                <a:solidFill>
                  <a:srgbClr val="4D4D4D"/>
                </a:solidFill>
                <a:latin typeface="Arial"/>
              </a:rPr>
              <a:t>contiguous </a:t>
            </a:r>
            <a:endParaRPr lang="en-US" sz="2000" dirty="0">
              <a:solidFill>
                <a:srgbClr val="4D4D4D"/>
              </a:solidFill>
              <a:latin typeface="Arial"/>
            </a:endParaRPr>
          </a:p>
          <a:p>
            <a:pPr marL="800100" lvl="1" indent="-342900" algn="just">
              <a:buClr>
                <a:srgbClr val="016502"/>
              </a:buClr>
              <a:buSzPct val="100000"/>
              <a:buFont typeface="Courier New" panose="02070309020205020404" pitchFamily="49" charset="0"/>
              <a:buChar char="●"/>
            </a:pPr>
            <a:r>
              <a:rPr lang="en-US" sz="2000" dirty="0">
                <a:solidFill>
                  <a:srgbClr val="4D4D4D"/>
                </a:solidFill>
                <a:latin typeface="Arial"/>
              </a:rPr>
              <a:t>demonstrate that they can in fact act in a coordinated manner, with a single coordinating entity having authority to make decisions and commitments for the whole grouping  </a:t>
            </a:r>
            <a:endParaRPr lang="en-US" sz="2000" dirty="0">
              <a:solidFill>
                <a:srgbClr val="4D4D4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994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76140"/>
          <a:stretch/>
        </p:blipFill>
        <p:spPr>
          <a:xfrm>
            <a:off x="1524000" y="1"/>
            <a:ext cx="9144000" cy="16362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3998" y="157119"/>
            <a:ext cx="722630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357188">
              <a:lnSpc>
                <a:spcPct val="150000"/>
              </a:lnSpc>
            </a:pPr>
            <a:r>
              <a:rPr lang="en-US" sz="2400" b="1" dirty="0">
                <a:solidFill>
                  <a:srgbClr val="006600"/>
                </a:solidFill>
                <a:latin typeface="Arial"/>
              </a:rPr>
              <a:t>WHAT DOES CLIMATE NEUTRALITY MEAN FOR CITIES?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6599" y="2070412"/>
            <a:ext cx="84388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16502"/>
              </a:buClr>
              <a:buSzPct val="136000"/>
            </a:pPr>
            <a:endParaRPr lang="en-US" sz="2000" dirty="0">
              <a:solidFill>
                <a:srgbClr val="4D4D4D"/>
              </a:solidFill>
              <a:latin typeface="Arial"/>
            </a:endParaRPr>
          </a:p>
          <a:p>
            <a:pPr marL="342900" indent="-342900"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</a:pPr>
            <a:r>
              <a:rPr lang="en-US" sz="2000" dirty="0">
                <a:solidFill>
                  <a:srgbClr val="4D4D4D"/>
                </a:solidFill>
                <a:latin typeface="Arial"/>
              </a:rPr>
              <a:t>Definition of Intergovernmental Panel on Climate Change (IPCC) to be applied to urban context</a:t>
            </a:r>
          </a:p>
          <a:p>
            <a:pPr marL="342900" indent="-342900"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</a:pPr>
            <a:endParaRPr lang="en-US" sz="2000" dirty="0">
              <a:solidFill>
                <a:srgbClr val="4D4D4D"/>
              </a:solidFill>
              <a:latin typeface="Arial"/>
            </a:endParaRPr>
          </a:p>
          <a:p>
            <a:pPr marL="342900" indent="-342900"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</a:pPr>
            <a:r>
              <a:rPr lang="en-US" sz="2000" dirty="0">
                <a:solidFill>
                  <a:srgbClr val="4D4D4D"/>
                </a:solidFill>
                <a:latin typeface="Arial"/>
              </a:rPr>
              <a:t>Climate </a:t>
            </a:r>
            <a:r>
              <a:rPr lang="en-US" sz="2000" dirty="0">
                <a:solidFill>
                  <a:srgbClr val="4D4D4D"/>
                </a:solidFill>
                <a:latin typeface="Arial"/>
              </a:rPr>
              <a:t>neutrality for a city should be assessed based on: </a:t>
            </a:r>
            <a:r>
              <a:rPr lang="en-US" sz="2000" b="1" dirty="0">
                <a:solidFill>
                  <a:srgbClr val="4D4D4D"/>
                </a:solidFill>
                <a:latin typeface="Arial"/>
              </a:rPr>
              <a:t>(1) scope 1 </a:t>
            </a:r>
            <a:r>
              <a:rPr lang="en-US" sz="2000" dirty="0">
                <a:solidFill>
                  <a:srgbClr val="4D4D4D"/>
                </a:solidFill>
                <a:latin typeface="Arial"/>
              </a:rPr>
              <a:t>GHG emissions, i.e. emissions within the geographic boundary from buildings, industry, transport, waste treatment, agriculture and forestry and from other activities, and </a:t>
            </a:r>
            <a:r>
              <a:rPr lang="en-US" sz="2000" b="1" dirty="0">
                <a:solidFill>
                  <a:srgbClr val="4D4D4D"/>
                </a:solidFill>
                <a:latin typeface="Arial"/>
              </a:rPr>
              <a:t>(2) scope 2 </a:t>
            </a:r>
            <a:r>
              <a:rPr lang="en-US" sz="2000" dirty="0">
                <a:solidFill>
                  <a:srgbClr val="4D4D4D"/>
                </a:solidFill>
                <a:latin typeface="Arial"/>
              </a:rPr>
              <a:t>GHG emissions, i.e. indirect emissions due to consumption of grid-supplied electricity within the geographic boundary and indirect emissions due to consumption of grid-supplied heat or cold within the geographic boundary</a:t>
            </a:r>
            <a:r>
              <a:rPr lang="en-US" sz="2000" dirty="0">
                <a:solidFill>
                  <a:srgbClr val="4D4D4D"/>
                </a:solidFill>
                <a:latin typeface="Arial"/>
              </a:rPr>
              <a:t>.</a:t>
            </a:r>
          </a:p>
          <a:p>
            <a:pPr marL="342900" indent="-342900"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</a:pPr>
            <a:endParaRPr lang="en-US" sz="2000" dirty="0">
              <a:solidFill>
                <a:srgbClr val="4D4D4D"/>
              </a:solidFill>
              <a:latin typeface="Arial"/>
            </a:endParaRPr>
          </a:p>
          <a:p>
            <a:pPr marL="342900" indent="-342900"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</a:pPr>
            <a:r>
              <a:rPr lang="en-US" sz="2000" dirty="0">
                <a:solidFill>
                  <a:srgbClr val="4D4D4D"/>
                </a:solidFill>
                <a:latin typeface="Arial"/>
              </a:rPr>
              <a:t>Comprehensive information will be contained in info kit for cities</a:t>
            </a:r>
          </a:p>
          <a:p>
            <a:pPr marL="342900" indent="-342900"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</a:pPr>
            <a:endParaRPr lang="en-US" sz="2000" dirty="0">
              <a:solidFill>
                <a:srgbClr val="4D4D4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417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76140"/>
          <a:stretch/>
        </p:blipFill>
        <p:spPr>
          <a:xfrm>
            <a:off x="1524000" y="1"/>
            <a:ext cx="9144000" cy="16362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3998" y="157119"/>
            <a:ext cx="722630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357188">
              <a:lnSpc>
                <a:spcPct val="150000"/>
              </a:lnSpc>
            </a:pPr>
            <a:r>
              <a:rPr lang="en-US" sz="2400" b="1" dirty="0">
                <a:solidFill>
                  <a:srgbClr val="006600"/>
                </a:solidFill>
                <a:latin typeface="Arial"/>
              </a:rPr>
              <a:t>HOW WILL THE APPLICATION PROCESS WORK?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6599" y="1841243"/>
            <a:ext cx="843880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16502"/>
              </a:buClr>
              <a:buSzPct val="136000"/>
            </a:pPr>
            <a:endParaRPr lang="en-US" sz="2000" dirty="0">
              <a:solidFill>
                <a:srgbClr val="4D4D4D"/>
              </a:solidFill>
              <a:latin typeface="Arial"/>
            </a:endParaRPr>
          </a:p>
          <a:p>
            <a:pPr marL="342900" indent="-342900" algn="just"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</a:pPr>
            <a:r>
              <a:rPr lang="en-US" sz="2000" dirty="0">
                <a:solidFill>
                  <a:srgbClr val="4D4D4D"/>
                </a:solidFill>
                <a:latin typeface="Arial"/>
              </a:rPr>
              <a:t>October 2021: Publication of comprehensive info kit for cities</a:t>
            </a:r>
          </a:p>
          <a:p>
            <a:pPr algn="just">
              <a:buClr>
                <a:srgbClr val="016502"/>
              </a:buClr>
              <a:buSzPct val="136000"/>
            </a:pPr>
            <a:endParaRPr lang="en-US" sz="2000" dirty="0">
              <a:solidFill>
                <a:srgbClr val="4D4D4D"/>
              </a:solidFill>
              <a:latin typeface="Arial"/>
            </a:endParaRPr>
          </a:p>
          <a:p>
            <a:pPr marL="342900" indent="-342900" algn="just"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</a:pPr>
            <a:r>
              <a:rPr lang="en-US" sz="2000" b="1" dirty="0">
                <a:solidFill>
                  <a:srgbClr val="4D4D4D"/>
                </a:solidFill>
                <a:latin typeface="Arial"/>
              </a:rPr>
              <a:t>November 2021: </a:t>
            </a:r>
            <a:r>
              <a:rPr lang="en-US" sz="2000" dirty="0">
                <a:solidFill>
                  <a:srgbClr val="4D4D4D"/>
                </a:solidFill>
                <a:latin typeface="Arial"/>
              </a:rPr>
              <a:t>Publication of Call for Expression of Interest addressed to cities (questionnaire)</a:t>
            </a:r>
          </a:p>
          <a:p>
            <a:pPr algn="just">
              <a:buClr>
                <a:srgbClr val="016502"/>
              </a:buClr>
              <a:buSzPct val="136000"/>
            </a:pPr>
            <a:endParaRPr lang="en-US" sz="2000" dirty="0">
              <a:solidFill>
                <a:srgbClr val="4D4D4D"/>
              </a:solidFill>
              <a:latin typeface="Arial"/>
            </a:endParaRPr>
          </a:p>
          <a:p>
            <a:pPr marL="342900" indent="-342900" algn="just"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</a:pPr>
            <a:r>
              <a:rPr lang="en-US" sz="2000" dirty="0">
                <a:solidFill>
                  <a:srgbClr val="4D4D4D"/>
                </a:solidFill>
                <a:latin typeface="Arial"/>
              </a:rPr>
              <a:t>January 2022: Call closes</a:t>
            </a:r>
          </a:p>
          <a:p>
            <a:pPr algn="just">
              <a:buClr>
                <a:srgbClr val="016502"/>
              </a:buClr>
              <a:buSzPct val="136000"/>
            </a:pPr>
            <a:endParaRPr lang="en-US" sz="2000" dirty="0">
              <a:solidFill>
                <a:srgbClr val="4D4D4D"/>
              </a:solidFill>
              <a:latin typeface="Arial"/>
            </a:endParaRPr>
          </a:p>
          <a:p>
            <a:pPr marL="342900" indent="-342900" algn="just"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</a:pPr>
            <a:r>
              <a:rPr lang="en-US" sz="2000" dirty="0">
                <a:solidFill>
                  <a:srgbClr val="4D4D4D"/>
                </a:solidFill>
                <a:latin typeface="Arial"/>
              </a:rPr>
              <a:t>March 2022: Selection of participating cities</a:t>
            </a:r>
          </a:p>
          <a:p>
            <a:pPr algn="just">
              <a:buClr>
                <a:srgbClr val="016502"/>
              </a:buClr>
              <a:buSzPct val="136000"/>
            </a:pPr>
            <a:endParaRPr lang="en-US" sz="2000" dirty="0">
              <a:solidFill>
                <a:srgbClr val="4D4D4D"/>
              </a:solidFill>
              <a:latin typeface="Arial"/>
            </a:endParaRPr>
          </a:p>
          <a:p>
            <a:pPr marL="342900" indent="-342900" algn="just"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</a:pPr>
            <a:r>
              <a:rPr lang="en-US" sz="2000" dirty="0">
                <a:solidFill>
                  <a:srgbClr val="4D4D4D"/>
                </a:solidFill>
                <a:latin typeface="Arial"/>
              </a:rPr>
              <a:t>As of </a:t>
            </a:r>
            <a:r>
              <a:rPr lang="en-US" sz="2000" dirty="0" err="1">
                <a:solidFill>
                  <a:srgbClr val="4D4D4D"/>
                </a:solidFill>
                <a:latin typeface="Arial"/>
              </a:rPr>
              <a:t>mid 2022</a:t>
            </a:r>
            <a:r>
              <a:rPr lang="en-US" sz="2000" dirty="0">
                <a:solidFill>
                  <a:srgbClr val="4D4D4D"/>
                </a:solidFill>
                <a:latin typeface="Arial"/>
              </a:rPr>
              <a:t>: Mission Platform works with first cities to develop Climate City Contracts</a:t>
            </a:r>
          </a:p>
          <a:p>
            <a:pPr marL="342900" indent="-342900" algn="just"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</a:pPr>
            <a:endParaRPr lang="en-US" sz="2000" dirty="0">
              <a:solidFill>
                <a:srgbClr val="4D4D4D"/>
              </a:solidFill>
              <a:latin typeface="Arial"/>
            </a:endParaRPr>
          </a:p>
          <a:p>
            <a:pPr marL="342900" indent="-342900" algn="just"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</a:pPr>
            <a:endParaRPr lang="en-US" sz="2000" dirty="0">
              <a:solidFill>
                <a:srgbClr val="4D4D4D"/>
              </a:solidFill>
              <a:latin typeface="Arial"/>
            </a:endParaRPr>
          </a:p>
          <a:p>
            <a:pPr algn="just">
              <a:buClr>
                <a:srgbClr val="016502"/>
              </a:buClr>
              <a:buSzPct val="136000"/>
            </a:pPr>
            <a:endParaRPr lang="en-US" sz="2000" dirty="0">
              <a:solidFill>
                <a:srgbClr val="4D4D4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385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76140"/>
          <a:stretch/>
        </p:blipFill>
        <p:spPr>
          <a:xfrm>
            <a:off x="1524000" y="1"/>
            <a:ext cx="9144000" cy="16362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3998" y="434118"/>
            <a:ext cx="72263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357188">
              <a:lnSpc>
                <a:spcPct val="150000"/>
              </a:lnSpc>
            </a:pPr>
            <a:r>
              <a:rPr lang="en-US" sz="2400" b="1" dirty="0">
                <a:solidFill>
                  <a:srgbClr val="006600"/>
                </a:solidFill>
                <a:latin typeface="Arial"/>
              </a:rPr>
              <a:t>WHAT ARE THE ASSESSMENT CRITERIA?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6599" y="1636295"/>
            <a:ext cx="8438802" cy="5106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16502"/>
              </a:buClr>
              <a:buSzPct val="136000"/>
            </a:pPr>
            <a:endParaRPr lang="en-US" sz="2000" dirty="0">
              <a:solidFill>
                <a:srgbClr val="4D4D4D"/>
              </a:solidFill>
              <a:latin typeface="Arial"/>
            </a:endParaRPr>
          </a:p>
          <a:p>
            <a:pPr marL="342900" indent="-342900">
              <a:spcAft>
                <a:spcPts val="500"/>
              </a:spcAft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  <a:defRPr/>
            </a:pPr>
            <a:r>
              <a:rPr lang="en-US" sz="2000" dirty="0">
                <a:solidFill>
                  <a:srgbClr val="4D4D4D"/>
                </a:solidFill>
                <a:latin typeface="Arial"/>
              </a:rPr>
              <a:t>the cities’ level of </a:t>
            </a:r>
            <a:r>
              <a:rPr lang="en-US" sz="2000" dirty="0">
                <a:solidFill>
                  <a:srgbClr val="4D4D4D"/>
                </a:solidFill>
                <a:latin typeface="Arial"/>
              </a:rPr>
              <a:t>ambition</a:t>
            </a:r>
          </a:p>
          <a:p>
            <a:pPr>
              <a:spcAft>
                <a:spcPts val="500"/>
              </a:spcAft>
              <a:buClr>
                <a:srgbClr val="016502"/>
              </a:buClr>
              <a:buSzPct val="136000"/>
              <a:defRPr/>
            </a:pPr>
            <a:endParaRPr lang="en-US" sz="2000" dirty="0">
              <a:solidFill>
                <a:srgbClr val="4D4D4D"/>
              </a:solidFill>
              <a:latin typeface="Arial"/>
            </a:endParaRPr>
          </a:p>
          <a:p>
            <a:pPr marL="342900" indent="-342900">
              <a:spcAft>
                <a:spcPts val="500"/>
              </a:spcAft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  <a:defRPr/>
            </a:pPr>
            <a:r>
              <a:rPr lang="en-US" sz="2000" dirty="0">
                <a:solidFill>
                  <a:srgbClr val="4D4D4D"/>
                </a:solidFill>
                <a:latin typeface="Arial"/>
              </a:rPr>
              <a:t>the </a:t>
            </a:r>
            <a:r>
              <a:rPr lang="en-US" sz="2000" dirty="0">
                <a:solidFill>
                  <a:srgbClr val="4D4D4D"/>
                </a:solidFill>
                <a:latin typeface="Arial"/>
              </a:rPr>
              <a:t>cities’ levels of </a:t>
            </a:r>
            <a:r>
              <a:rPr lang="en-US" sz="2000" dirty="0">
                <a:solidFill>
                  <a:srgbClr val="4D4D4D"/>
                </a:solidFill>
                <a:latin typeface="Arial"/>
              </a:rPr>
              <a:t>preparedness</a:t>
            </a:r>
          </a:p>
          <a:p>
            <a:pPr marL="342900" indent="-342900">
              <a:spcAft>
                <a:spcPts val="500"/>
              </a:spcAft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  <a:defRPr/>
            </a:pPr>
            <a:endParaRPr lang="en-US" sz="2000" dirty="0">
              <a:solidFill>
                <a:srgbClr val="4D4D4D"/>
              </a:solidFill>
              <a:latin typeface="Arial"/>
            </a:endParaRPr>
          </a:p>
          <a:p>
            <a:pPr marL="342900" indent="-342900">
              <a:spcAft>
                <a:spcPts val="500"/>
              </a:spcAft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  <a:defRPr/>
            </a:pPr>
            <a:r>
              <a:rPr lang="en-US" sz="2000" dirty="0">
                <a:solidFill>
                  <a:srgbClr val="4D4D4D"/>
                </a:solidFill>
                <a:latin typeface="Arial"/>
              </a:rPr>
              <a:t>the </a:t>
            </a:r>
            <a:r>
              <a:rPr lang="en-US" sz="2000" dirty="0">
                <a:solidFill>
                  <a:srgbClr val="4D4D4D"/>
                </a:solidFill>
                <a:latin typeface="Arial"/>
              </a:rPr>
              <a:t>cities’ existing and planned commitment to climate </a:t>
            </a:r>
            <a:r>
              <a:rPr lang="en-US" sz="2000" dirty="0">
                <a:solidFill>
                  <a:srgbClr val="4D4D4D"/>
                </a:solidFill>
                <a:latin typeface="Arial"/>
              </a:rPr>
              <a:t>neutrality</a:t>
            </a:r>
          </a:p>
          <a:p>
            <a:pPr>
              <a:spcAft>
                <a:spcPts val="500"/>
              </a:spcAft>
              <a:buClr>
                <a:srgbClr val="016502"/>
              </a:buClr>
              <a:buSzPct val="136000"/>
              <a:defRPr/>
            </a:pPr>
            <a:r>
              <a:rPr lang="en-US" sz="2000" dirty="0">
                <a:solidFill>
                  <a:srgbClr val="4D4D4D"/>
                </a:solidFill>
                <a:latin typeface="Arial"/>
              </a:rPr>
              <a:t> </a:t>
            </a:r>
            <a:endParaRPr lang="en-US" sz="2000" dirty="0">
              <a:solidFill>
                <a:srgbClr val="4D4D4D"/>
              </a:solidFill>
              <a:latin typeface="Arial"/>
            </a:endParaRPr>
          </a:p>
          <a:p>
            <a:pPr marL="342900" indent="-342900">
              <a:spcAft>
                <a:spcPts val="500"/>
              </a:spcAft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  <a:defRPr/>
            </a:pPr>
            <a:r>
              <a:rPr lang="en-US" sz="2000" dirty="0">
                <a:solidFill>
                  <a:srgbClr val="4D4D4D"/>
                </a:solidFill>
                <a:latin typeface="Arial"/>
              </a:rPr>
              <a:t>the cities’ commitment to involving citizens and </a:t>
            </a:r>
            <a:r>
              <a:rPr lang="en-US" sz="2000" dirty="0">
                <a:solidFill>
                  <a:srgbClr val="4D4D4D"/>
                </a:solidFill>
                <a:latin typeface="Arial"/>
              </a:rPr>
              <a:t>stakeholders</a:t>
            </a:r>
          </a:p>
          <a:p>
            <a:pPr marL="342900" indent="-342900">
              <a:spcAft>
                <a:spcPts val="500"/>
              </a:spcAft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  <a:defRPr/>
            </a:pPr>
            <a:endParaRPr lang="en-US" sz="2000" dirty="0">
              <a:solidFill>
                <a:srgbClr val="4D4D4D"/>
              </a:solidFill>
              <a:latin typeface="Arial"/>
            </a:endParaRPr>
          </a:p>
          <a:p>
            <a:pPr algn="ctr">
              <a:spcAft>
                <a:spcPts val="500"/>
              </a:spcAft>
              <a:buClr>
                <a:srgbClr val="016502"/>
              </a:buClr>
              <a:buSzPct val="136000"/>
              <a:defRPr/>
            </a:pPr>
            <a:r>
              <a:rPr lang="en-US" sz="2000" dirty="0">
                <a:solidFill>
                  <a:srgbClr val="4D4D4D"/>
                </a:solidFill>
                <a:latin typeface="Arial"/>
              </a:rPr>
              <a:t>INCLUSIVENESS – DIVERSITY – GEOGRAPHICAL BALANCE</a:t>
            </a:r>
          </a:p>
          <a:p>
            <a:pPr>
              <a:spcAft>
                <a:spcPts val="500"/>
              </a:spcAft>
              <a:buClr>
                <a:srgbClr val="016502"/>
              </a:buClr>
              <a:buSzPct val="136000"/>
              <a:defRPr/>
            </a:pPr>
            <a:endParaRPr lang="en-US" sz="2000" dirty="0">
              <a:solidFill>
                <a:srgbClr val="4D4D4D"/>
              </a:solidFill>
              <a:latin typeface="Arial"/>
            </a:endParaRPr>
          </a:p>
          <a:p>
            <a:pPr>
              <a:spcAft>
                <a:spcPts val="500"/>
              </a:spcAft>
              <a:buClr>
                <a:srgbClr val="016502"/>
              </a:buClr>
              <a:buSzPct val="136000"/>
              <a:defRPr/>
            </a:pPr>
            <a:r>
              <a:rPr lang="en-US" sz="2000" dirty="0">
                <a:solidFill>
                  <a:srgbClr val="4D4D4D"/>
                </a:solidFill>
                <a:latin typeface="Arial"/>
              </a:rPr>
              <a:t>Assessment by independent experts, validation by the European Commission</a:t>
            </a:r>
            <a:endParaRPr lang="en-US" sz="2000" dirty="0">
              <a:solidFill>
                <a:srgbClr val="4D4D4D"/>
              </a:solidFill>
              <a:latin typeface="Arial"/>
            </a:endParaRPr>
          </a:p>
          <a:p>
            <a:pPr algn="just">
              <a:buClr>
                <a:srgbClr val="016502"/>
              </a:buClr>
              <a:buSzPct val="136000"/>
            </a:pPr>
            <a:endParaRPr lang="en-US" sz="2000" dirty="0">
              <a:solidFill>
                <a:srgbClr val="4D4D4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355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5748" y="2047395"/>
            <a:ext cx="10156297" cy="1240348"/>
          </a:xfrm>
        </p:spPr>
        <p:txBody>
          <a:bodyPr/>
          <a:lstStyle/>
          <a:p>
            <a:r>
              <a:rPr lang="en-IE" sz="6600" dirty="0" err="1" smtClean="0"/>
              <a:t>Multumesc</a:t>
            </a:r>
            <a:r>
              <a:rPr lang="en-IE" sz="6600" dirty="0" smtClean="0"/>
              <a:t> </a:t>
            </a:r>
            <a:r>
              <a:rPr lang="en-IE" sz="6600" dirty="0" err="1" smtClean="0"/>
              <a:t>pentru</a:t>
            </a:r>
            <a:r>
              <a:rPr lang="en-IE" sz="6600" dirty="0" smtClean="0"/>
              <a:t> </a:t>
            </a:r>
            <a:r>
              <a:rPr lang="en-IE" sz="6600" dirty="0" err="1" smtClean="0"/>
              <a:t>atentie</a:t>
            </a:r>
            <a:r>
              <a:rPr lang="en-IE" sz="6600" dirty="0" smtClean="0"/>
              <a:t>!</a:t>
            </a:r>
            <a:r>
              <a:rPr lang="en-IE" sz="3200" dirty="0" smtClean="0"/>
              <a:t/>
            </a:r>
            <a:br>
              <a:rPr lang="en-IE" sz="3200" dirty="0" smtClean="0"/>
            </a:br>
            <a:r>
              <a:rPr lang="en-IE" sz="3200" dirty="0" smtClean="0"/>
              <a:t/>
            </a:r>
            <a:br>
              <a:rPr lang="en-IE" sz="3200" dirty="0" smtClean="0"/>
            </a:br>
            <a:r>
              <a:rPr lang="en-IE" sz="3200" dirty="0" smtClean="0">
                <a:hlinkClick r:id="rId3"/>
              </a:rPr>
              <a:t>Luana-Maria.Bidasca@ec.europa.eu</a:t>
            </a:r>
            <a:r>
              <a:rPr lang="en-IE" sz="3200" dirty="0" smtClean="0"/>
              <a:t/>
            </a:r>
            <a:br>
              <a:rPr lang="en-IE" sz="3200" dirty="0" smtClean="0"/>
            </a:br>
            <a:r>
              <a:rPr lang="en-IE" sz="3200" dirty="0" smtClean="0"/>
              <a:t/>
            </a:r>
            <a:br>
              <a:rPr lang="en-IE" sz="3200" dirty="0" smtClean="0"/>
            </a:br>
            <a:r>
              <a:rPr lang="en-IE" sz="3200" dirty="0" err="1" smtClean="0"/>
              <a:t>Misiunea</a:t>
            </a:r>
            <a:r>
              <a:rPr lang="en-IE" sz="3200" dirty="0" smtClean="0"/>
              <a:t> </a:t>
            </a:r>
            <a:r>
              <a:rPr lang="en-IE" sz="3200" dirty="0" err="1" smtClean="0"/>
              <a:t>Oraselor</a:t>
            </a:r>
            <a:r>
              <a:rPr lang="en-IE" sz="3200" dirty="0" smtClean="0"/>
              <a:t> </a:t>
            </a:r>
            <a:r>
              <a:rPr lang="en-IE" sz="3200" dirty="0" err="1" smtClean="0"/>
              <a:t>Neutre</a:t>
            </a:r>
            <a:r>
              <a:rPr lang="en-IE" sz="3200" dirty="0" smtClean="0"/>
              <a:t> Climatic: </a:t>
            </a:r>
            <a:r>
              <a:rPr lang="en-IE" sz="3200" dirty="0" smtClean="0">
                <a:hlinkClick r:id="rId4"/>
              </a:rPr>
              <a:t>Laura.HETEL@ec.europa.eu</a:t>
            </a:r>
            <a:r>
              <a:rPr lang="en-IE" sz="3200" dirty="0" smtClean="0"/>
              <a:t> 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2020</a:t>
            </a:r>
          </a:p>
          <a:p>
            <a:r>
              <a:rPr lang="en-US" sz="1050" dirty="0" smtClean="0"/>
              <a:t>Unless otherwise noted the reuse of this presentation is </a:t>
            </a:r>
            <a:r>
              <a:rPr lang="en-US" sz="1050" dirty="0" err="1" smtClean="0"/>
              <a:t>authorised</a:t>
            </a:r>
            <a:r>
              <a:rPr lang="en-US" sz="1050" dirty="0" smtClean="0"/>
              <a:t> under the </a:t>
            </a:r>
            <a:r>
              <a:rPr lang="en-US" sz="1050" dirty="0" smtClean="0">
                <a:hlinkClick r:id="rId5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</a:t>
            </a:r>
            <a:r>
              <a:rPr lang="en-US" sz="1050" dirty="0" smtClean="0"/>
              <a:t>right holders.</a:t>
            </a:r>
          </a:p>
          <a:p>
            <a:r>
              <a:rPr lang="en-US" sz="1050" dirty="0" smtClean="0"/>
              <a:t>Slide </a:t>
            </a:r>
            <a:r>
              <a:rPr lang="en-US" sz="1050" dirty="0" smtClean="0">
                <a:solidFill>
                  <a:schemeClr val="accent6"/>
                </a:solidFill>
              </a:rPr>
              <a:t>xx</a:t>
            </a:r>
            <a:r>
              <a:rPr lang="en-US" sz="1050" dirty="0" smtClean="0"/>
              <a:t>: </a:t>
            </a:r>
            <a:r>
              <a:rPr lang="en-US" sz="1050" dirty="0">
                <a:solidFill>
                  <a:schemeClr val="accent6"/>
                </a:solidFill>
              </a:rPr>
              <a:t>e</a:t>
            </a:r>
            <a:r>
              <a:rPr lang="en-US" sz="1050" dirty="0" smtClean="0">
                <a:solidFill>
                  <a:schemeClr val="accent6"/>
                </a:solidFill>
              </a:rPr>
              <a:t>lement concerned</a:t>
            </a:r>
            <a:r>
              <a:rPr lang="en-US" sz="1050" dirty="0" smtClean="0"/>
              <a:t>, source</a:t>
            </a:r>
            <a:r>
              <a:rPr lang="en-US" sz="1050" dirty="0" smtClean="0">
                <a:solidFill>
                  <a:schemeClr val="accent6"/>
                </a:solidFill>
              </a:rPr>
              <a:t>: e.g. Fotolia.com</a:t>
            </a:r>
            <a:r>
              <a:rPr lang="en-US" sz="1050" dirty="0" smtClean="0"/>
              <a:t>; Slide </a:t>
            </a:r>
            <a:r>
              <a:rPr lang="en-US" sz="1050" dirty="0" smtClean="0">
                <a:solidFill>
                  <a:schemeClr val="accent6"/>
                </a:solidFill>
              </a:rPr>
              <a:t>xx</a:t>
            </a:r>
            <a:r>
              <a:rPr lang="en-US" sz="1050" dirty="0" smtClean="0"/>
              <a:t>: </a:t>
            </a:r>
            <a:r>
              <a:rPr lang="en-US" sz="1050" dirty="0" smtClean="0">
                <a:solidFill>
                  <a:schemeClr val="accent6"/>
                </a:solidFill>
              </a:rPr>
              <a:t>element concerned</a:t>
            </a:r>
            <a:r>
              <a:rPr lang="en-US" sz="1050" dirty="0" smtClean="0"/>
              <a:t>, source: </a:t>
            </a:r>
            <a:r>
              <a:rPr lang="en-US" sz="1050" dirty="0" smtClean="0">
                <a:solidFill>
                  <a:schemeClr val="accent6"/>
                </a:solidFill>
              </a:rPr>
              <a:t>e.g. iStock.com</a:t>
            </a:r>
            <a:endParaRPr lang="en-GB" sz="1050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0622" y="1166407"/>
            <a:ext cx="10905699" cy="4607073"/>
          </a:xfrm>
        </p:spPr>
        <p:txBody>
          <a:bodyPr/>
          <a:lstStyle/>
          <a:p>
            <a:pPr marL="342900" indent="-342900"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</a:pPr>
            <a:r>
              <a:rPr lang="en-US" dirty="0"/>
              <a:t>75% of EU citizens live in cities (p</a:t>
            </a:r>
            <a:r>
              <a:rPr lang="en-GB" dirty="0" err="1"/>
              <a:t>rojected</a:t>
            </a:r>
            <a:r>
              <a:rPr lang="en-GB" dirty="0"/>
              <a:t> to increase to about 85% in 2050</a:t>
            </a:r>
            <a:r>
              <a:rPr lang="en-GB" dirty="0" smtClean="0"/>
              <a:t>)</a:t>
            </a:r>
            <a:endParaRPr lang="en-US" dirty="0"/>
          </a:p>
          <a:p>
            <a:pPr marL="342900" indent="-342900"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</a:pPr>
            <a:r>
              <a:rPr lang="en-US" dirty="0"/>
              <a:t>More than 65% of energy consumption and more than 70% of CO2 emissions </a:t>
            </a:r>
            <a:r>
              <a:rPr lang="en-US" dirty="0" smtClean="0"/>
              <a:t>worldwide</a:t>
            </a:r>
            <a:endParaRPr lang="en-US" dirty="0"/>
          </a:p>
          <a:p>
            <a:pPr marL="342900" indent="-342900"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</a:pPr>
            <a:r>
              <a:rPr lang="en-GB" dirty="0"/>
              <a:t>85% of the EU urban population exposed to fine particulate matter at levels deemed harmful to </a:t>
            </a:r>
            <a:r>
              <a:rPr lang="en-GB" dirty="0" smtClean="0"/>
              <a:t>health</a:t>
            </a:r>
            <a:endParaRPr lang="en-GB" dirty="0"/>
          </a:p>
          <a:p>
            <a:pPr marL="342900" indent="-342900"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</a:pPr>
            <a:r>
              <a:rPr lang="en-GB" dirty="0"/>
              <a:t>Congestion in urban areas continues to rise; time losses from traffic congestion in EU cities are estimated to cost the equivalent of 2% GDP in </a:t>
            </a:r>
            <a:r>
              <a:rPr lang="en-GB" dirty="0" smtClean="0"/>
              <a:t>Europe</a:t>
            </a:r>
          </a:p>
          <a:p>
            <a:pPr marL="342900" indent="-342900">
              <a:buClr>
                <a:srgbClr val="016502"/>
              </a:buClr>
              <a:buSzPct val="136000"/>
              <a:buFont typeface="Courier New" panose="02070309020205020404" pitchFamily="49" charset="0"/>
              <a:buChar char="●"/>
            </a:pPr>
            <a:r>
              <a:rPr lang="en-GB" dirty="0" smtClean="0"/>
              <a:t>Road deaths in urban areas are not decreasing and </a:t>
            </a:r>
            <a:r>
              <a:rPr lang="en-US" dirty="0" smtClean="0"/>
              <a:t>70</a:t>
            </a:r>
            <a:r>
              <a:rPr lang="en-US" dirty="0"/>
              <a:t>% of </a:t>
            </a:r>
            <a:r>
              <a:rPr lang="en-US" b="1" dirty="0"/>
              <a:t>road fatalities</a:t>
            </a:r>
            <a:r>
              <a:rPr lang="en-US" dirty="0"/>
              <a:t> in </a:t>
            </a:r>
            <a:r>
              <a:rPr lang="en-US" b="1" dirty="0"/>
              <a:t>urban areas</a:t>
            </a:r>
            <a:r>
              <a:rPr lang="en-US" dirty="0"/>
              <a:t> involve vulnerable road users which includes </a:t>
            </a:r>
            <a:r>
              <a:rPr lang="en-US" dirty="0" smtClean="0"/>
              <a:t>pedestrians</a:t>
            </a:r>
            <a:r>
              <a:rPr lang="en-US" dirty="0"/>
              <a:t> </a:t>
            </a:r>
            <a:r>
              <a:rPr lang="en-US" dirty="0" smtClean="0"/>
              <a:t>and cycling</a:t>
            </a:r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5672" y="100088"/>
            <a:ext cx="10515600" cy="782357"/>
          </a:xfrm>
        </p:spPr>
        <p:txBody>
          <a:bodyPr/>
          <a:lstStyle/>
          <a:p>
            <a:r>
              <a:rPr lang="en-IE" dirty="0" smtClean="0"/>
              <a:t>New Urban Mobility Package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82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ERDF and Cohesion Fund</a:t>
            </a:r>
          </a:p>
          <a:p>
            <a:r>
              <a:rPr lang="en-IE" dirty="0" smtClean="0"/>
              <a:t>Connecting Europe Facility </a:t>
            </a:r>
            <a:endParaRPr lang="en-IE" dirty="0" smtClean="0"/>
          </a:p>
          <a:p>
            <a:r>
              <a:rPr lang="en-IE" dirty="0" smtClean="0"/>
              <a:t>The Recovery and Resilience Facility </a:t>
            </a:r>
            <a:endParaRPr lang="en-IE" dirty="0" smtClean="0"/>
          </a:p>
          <a:p>
            <a:r>
              <a:rPr lang="en-IE" dirty="0" smtClean="0"/>
              <a:t>Horizon Europe: Work Programme 2021-2022 </a:t>
            </a:r>
          </a:p>
          <a:p>
            <a:r>
              <a:rPr lang="en-IE" sz="2400" dirty="0" smtClean="0"/>
              <a:t>Horizon Europe Missions </a:t>
            </a:r>
            <a:r>
              <a:rPr lang="en-IE" sz="2400" dirty="0"/>
              <a:t>- </a:t>
            </a:r>
            <a:r>
              <a:rPr lang="en-IE" sz="2400" dirty="0">
                <a:hlinkClick r:id="rId2"/>
              </a:rPr>
              <a:t>https://</a:t>
            </a:r>
            <a:r>
              <a:rPr lang="en-IE" sz="2400" dirty="0" smtClean="0">
                <a:hlinkClick r:id="rId2"/>
              </a:rPr>
              <a:t>ec.europa.eu/commission/presscorner/detail/en/IP_21_4747</a:t>
            </a:r>
            <a:r>
              <a:rPr lang="en-IE" sz="2400" dirty="0" smtClean="0"/>
              <a:t> </a:t>
            </a:r>
            <a:endParaRPr lang="en-IE" sz="2400" dirty="0"/>
          </a:p>
          <a:p>
            <a:r>
              <a:rPr lang="en-IE" dirty="0" smtClean="0"/>
              <a:t>EIB/</a:t>
            </a:r>
            <a:r>
              <a:rPr lang="en-IE" dirty="0" err="1" smtClean="0"/>
              <a:t>InvestEU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Funding opportunities for urban </a:t>
            </a:r>
            <a:r>
              <a:rPr lang="en-IE" dirty="0" smtClean="0"/>
              <a:t>mobility – deployment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83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dirty="0" smtClean="0"/>
              <a:t>Cohesion Fund and ERDF 2014-2020</a:t>
            </a:r>
            <a:endParaRPr lang="en-GB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679522"/>
              </p:ext>
            </p:extLst>
          </p:nvPr>
        </p:nvGraphicFramePr>
        <p:xfrm>
          <a:off x="838200" y="1825625"/>
          <a:ext cx="10906125" cy="354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225">
                  <a:extLst>
                    <a:ext uri="{9D8B030D-6E8A-4147-A177-3AD203B41FA5}">
                      <a16:colId xmlns:a16="http://schemas.microsoft.com/office/drawing/2014/main" val="258807063"/>
                    </a:ext>
                  </a:extLst>
                </a:gridCol>
                <a:gridCol w="2181225">
                  <a:extLst>
                    <a:ext uri="{9D8B030D-6E8A-4147-A177-3AD203B41FA5}">
                      <a16:colId xmlns:a16="http://schemas.microsoft.com/office/drawing/2014/main" val="2382138688"/>
                    </a:ext>
                  </a:extLst>
                </a:gridCol>
                <a:gridCol w="2181225">
                  <a:extLst>
                    <a:ext uri="{9D8B030D-6E8A-4147-A177-3AD203B41FA5}">
                      <a16:colId xmlns:a16="http://schemas.microsoft.com/office/drawing/2014/main" val="1414455402"/>
                    </a:ext>
                  </a:extLst>
                </a:gridCol>
                <a:gridCol w="2181225">
                  <a:extLst>
                    <a:ext uri="{9D8B030D-6E8A-4147-A177-3AD203B41FA5}">
                      <a16:colId xmlns:a16="http://schemas.microsoft.com/office/drawing/2014/main" val="3264884793"/>
                    </a:ext>
                  </a:extLst>
                </a:gridCol>
                <a:gridCol w="2181225">
                  <a:extLst>
                    <a:ext uri="{9D8B030D-6E8A-4147-A177-3AD203B41FA5}">
                      <a16:colId xmlns:a16="http://schemas.microsoft.com/office/drawing/2014/main" val="40498205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Fund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Total budget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Transport / urban mobility*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RO national allocation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RO Transport allocation/urban mobility*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599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ERDF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200 billion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/>
                        <a:t>32,6 billion /</a:t>
                      </a:r>
                      <a:r>
                        <a:rPr lang="en-IE" sz="1600" baseline="0" dirty="0" smtClean="0"/>
                        <a:t> </a:t>
                      </a:r>
                      <a:r>
                        <a:rPr lang="en-IE" sz="1600" dirty="0" smtClean="0"/>
                        <a:t>10,5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15,5 billion</a:t>
                      </a:r>
                      <a:r>
                        <a:rPr lang="en-GB" sz="1600" dirty="0" smtClean="0"/>
                        <a:t>:</a:t>
                      </a:r>
                      <a:r>
                        <a:rPr lang="en-GB" sz="1600" baseline="0" dirty="0" smtClean="0"/>
                        <a:t> </a:t>
                      </a:r>
                    </a:p>
                    <a:p>
                      <a:r>
                        <a:rPr lang="en-US" sz="1200" baseline="0" dirty="0" smtClean="0"/>
                        <a:t>€ 15.06 billion for the less developed regions</a:t>
                      </a:r>
                    </a:p>
                    <a:p>
                      <a:r>
                        <a:rPr lang="en-US" sz="1200" baseline="0" dirty="0" smtClean="0"/>
                        <a:t>(all except Bucharest);</a:t>
                      </a:r>
                    </a:p>
                    <a:p>
                      <a:r>
                        <a:rPr lang="en-US" sz="1200" baseline="0" dirty="0" smtClean="0"/>
                        <a:t>and € 441.3 million for more developed regions</a:t>
                      </a:r>
                    </a:p>
                    <a:p>
                      <a:r>
                        <a:rPr lang="en-US" sz="1200" baseline="0" dirty="0" smtClean="0"/>
                        <a:t>(Bucharest);</a:t>
                      </a:r>
                      <a:endParaRPr lang="en-IE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4,8 billion / 1,4 billion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820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CF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63,4 billion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/>
                        <a:t>38,2 billion / 5,6 billion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6,93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5,3 billion / 354 million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499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b="1" dirty="0" smtClean="0"/>
                        <a:t>Total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263,4 billion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/>
                        <a:t>70,8 billion / 16,1</a:t>
                      </a:r>
                      <a:r>
                        <a:rPr lang="en-IE" sz="1600" baseline="0" dirty="0" smtClean="0"/>
                        <a:t> billion</a:t>
                      </a:r>
                      <a:endParaRPr lang="en-GB" sz="1600" dirty="0" smtClean="0"/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err="1" smtClean="0"/>
                        <a:t>Cca</a:t>
                      </a:r>
                      <a:r>
                        <a:rPr lang="en-IE" sz="1600" dirty="0" smtClean="0"/>
                        <a:t> 22 billion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10,2 billion / 1,8</a:t>
                      </a:r>
                      <a:r>
                        <a:rPr lang="en-IE" sz="1600" baseline="0" dirty="0" smtClean="0"/>
                        <a:t> billion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167279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70722" y="5643846"/>
            <a:ext cx="8094555" cy="502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* </a:t>
            </a:r>
            <a:r>
              <a:rPr lang="en-IE" i="1" dirty="0" smtClean="0">
                <a:solidFill>
                  <a:schemeClr val="tx1"/>
                </a:solidFill>
              </a:rPr>
              <a:t>Includes the following intervention fields: clean urban transport infrastructure and promotion; ITS and cycling tracks an footprints </a:t>
            </a:r>
            <a:endParaRPr lang="en-GB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2169706"/>
            <a:ext cx="5157787" cy="823912"/>
          </a:xfrm>
        </p:spPr>
        <p:txBody>
          <a:bodyPr/>
          <a:lstStyle/>
          <a:p>
            <a:r>
              <a:rPr lang="fr-BE" dirty="0"/>
              <a:t>Main focus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3128530"/>
            <a:ext cx="5304678" cy="2444169"/>
          </a:xfr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fr-BE" sz="2300" dirty="0">
                <a:cs typeface="Arial"/>
              </a:rPr>
              <a:t>Investments for jobs and </a:t>
            </a:r>
            <a:r>
              <a:rPr lang="fr-BE" sz="2300" dirty="0" err="1">
                <a:cs typeface="Arial"/>
              </a:rPr>
              <a:t>growth</a:t>
            </a:r>
            <a:endParaRPr lang="fr-BE" sz="2300" dirty="0">
              <a:cs typeface="Arial"/>
            </a:endParaRPr>
          </a:p>
          <a:p>
            <a:pPr>
              <a:spcAft>
                <a:spcPts val="600"/>
              </a:spcAft>
            </a:pPr>
            <a:r>
              <a:rPr lang="fr-BE" sz="2300" dirty="0">
                <a:cs typeface="Arial"/>
              </a:rPr>
              <a:t>Social and territorial </a:t>
            </a:r>
            <a:r>
              <a:rPr lang="fr-BE" sz="2300" dirty="0" err="1">
                <a:cs typeface="Arial"/>
              </a:rPr>
              <a:t>cohesion</a:t>
            </a:r>
            <a:endParaRPr lang="fr-BE" sz="2300" dirty="0">
              <a:cs typeface="Arial"/>
            </a:endParaRPr>
          </a:p>
          <a:p>
            <a:pPr>
              <a:spcAft>
                <a:spcPts val="600"/>
              </a:spcAft>
            </a:pPr>
            <a:r>
              <a:rPr lang="fr-BE" sz="2300" dirty="0" err="1" smtClean="0">
                <a:cs typeface="Arial"/>
              </a:rPr>
              <a:t>Connectivity</a:t>
            </a:r>
            <a:r>
              <a:rPr lang="fr-BE" sz="2300" dirty="0" smtClean="0">
                <a:cs typeface="Arial"/>
              </a:rPr>
              <a:t> TEN-T</a:t>
            </a:r>
            <a:endParaRPr lang="fr-BE" sz="2300" dirty="0">
              <a:cs typeface="Arial"/>
            </a:endParaRPr>
          </a:p>
          <a:p>
            <a:pPr>
              <a:spcAft>
                <a:spcPts val="600"/>
              </a:spcAft>
            </a:pPr>
            <a:r>
              <a:rPr lang="fr-BE" sz="2300" dirty="0" err="1"/>
              <a:t>Sustainable</a:t>
            </a:r>
            <a:r>
              <a:rPr lang="fr-BE" sz="2300" dirty="0"/>
              <a:t> and green transport</a:t>
            </a:r>
            <a:r>
              <a:rPr lang="fr-BE" sz="2300" dirty="0">
                <a:cs typeface="Arial"/>
              </a:rPr>
              <a:t> </a:t>
            </a:r>
            <a:r>
              <a:rPr lang="fr-BE" sz="2300" dirty="0" smtClean="0">
                <a:cs typeface="Arial"/>
              </a:rPr>
              <a:t>solutions</a:t>
            </a:r>
            <a:endParaRPr lang="fr-BE" sz="2300" dirty="0">
              <a:cs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228522" y="2169706"/>
            <a:ext cx="5183188" cy="823912"/>
          </a:xfrm>
        </p:spPr>
        <p:txBody>
          <a:bodyPr/>
          <a:lstStyle/>
          <a:p>
            <a:r>
              <a:rPr lang="fr-BE" dirty="0"/>
              <a:t>Key </a:t>
            </a:r>
            <a:r>
              <a:rPr lang="fr-BE" dirty="0" err="1"/>
              <a:t>priorities</a:t>
            </a:r>
            <a:r>
              <a:rPr lang="fr-BE" dirty="0"/>
              <a:t> 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228522" y="3128530"/>
            <a:ext cx="5183188" cy="2783856"/>
          </a:xfr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fr-BE" sz="2000" dirty="0" smtClean="0"/>
              <a:t>TEN-T</a:t>
            </a:r>
            <a:endParaRPr lang="fr-BE" sz="2000" dirty="0">
              <a:cs typeface="Arial"/>
            </a:endParaRPr>
          </a:p>
          <a:p>
            <a:pPr>
              <a:spcAft>
                <a:spcPts val="600"/>
              </a:spcAft>
            </a:pPr>
            <a:r>
              <a:rPr lang="fr-BE" sz="2300" dirty="0" err="1"/>
              <a:t>sustainable</a:t>
            </a:r>
            <a:r>
              <a:rPr lang="fr-BE" sz="2000" dirty="0"/>
              <a:t> multimodal </a:t>
            </a:r>
            <a:r>
              <a:rPr lang="fr-BE" sz="2000" dirty="0" err="1"/>
              <a:t>urban</a:t>
            </a:r>
            <a:r>
              <a:rPr lang="fr-BE" sz="2000" dirty="0"/>
              <a:t> </a:t>
            </a:r>
            <a:r>
              <a:rPr lang="fr-BE" sz="2000" dirty="0" err="1" smtClean="0"/>
              <a:t>mobility</a:t>
            </a:r>
            <a:r>
              <a:rPr lang="fr-BE" sz="2000" dirty="0"/>
              <a:t> </a:t>
            </a:r>
          </a:p>
          <a:p>
            <a:pPr>
              <a:spcAft>
                <a:spcPts val="600"/>
              </a:spcAft>
            </a:pPr>
            <a:r>
              <a:rPr lang="fr-BE" sz="2000" dirty="0" err="1" smtClean="0">
                <a:cs typeface="Arial"/>
              </a:rPr>
              <a:t>improving</a:t>
            </a:r>
            <a:r>
              <a:rPr lang="fr-BE" sz="2000" dirty="0" smtClean="0">
                <a:cs typeface="Arial"/>
              </a:rPr>
              <a:t> </a:t>
            </a:r>
            <a:r>
              <a:rPr lang="fr-BE" sz="2000" dirty="0" err="1">
                <a:cs typeface="Arial"/>
              </a:rPr>
              <a:t>access</a:t>
            </a:r>
            <a:r>
              <a:rPr lang="fr-BE" sz="2000" dirty="0">
                <a:cs typeface="Arial"/>
              </a:rPr>
              <a:t> at </a:t>
            </a:r>
            <a:r>
              <a:rPr lang="fr-BE" sz="2000" dirty="0" err="1">
                <a:cs typeface="Arial"/>
              </a:rPr>
              <a:t>regional</a:t>
            </a:r>
            <a:r>
              <a:rPr lang="fr-BE" sz="2000" dirty="0">
                <a:cs typeface="Arial"/>
              </a:rPr>
              <a:t> and local </a:t>
            </a:r>
            <a:r>
              <a:rPr lang="fr-BE" sz="2000" dirty="0" err="1">
                <a:cs typeface="Arial"/>
              </a:rPr>
              <a:t>level</a:t>
            </a:r>
            <a:r>
              <a:rPr lang="fr-BE" sz="2000" dirty="0">
                <a:cs typeface="Arial"/>
              </a:rPr>
              <a:t> to TEN-T and cross-border </a:t>
            </a:r>
            <a:r>
              <a:rPr lang="fr-BE" sz="2000" dirty="0" err="1">
                <a:cs typeface="Arial"/>
              </a:rPr>
              <a:t>mobility</a:t>
            </a:r>
            <a:endParaRPr lang="fr-BE" sz="2000" dirty="0"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4494"/>
                </a:solidFill>
              </a:rPr>
              <a:t>Cohesion Fund and </a:t>
            </a:r>
            <a:r>
              <a:rPr lang="en-US" sz="3200" dirty="0" smtClean="0">
                <a:solidFill>
                  <a:srgbClr val="004494"/>
                </a:solidFill>
              </a:rPr>
              <a:t>ERDF </a:t>
            </a:r>
            <a:endParaRPr lang="en-GB" sz="3200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3964509" y="1511982"/>
            <a:ext cx="7148967" cy="76590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</a:rPr>
              <a:t>2021-2027 Total Budget: 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/>
              <a:cs typeface="Verdan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</a:rPr>
              <a:t>CF €32,5 billion 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</a:rPr>
              <a:t>ERDF €192,4 billion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/>
                <a:cs typeface="Verdana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/>
                <a:cs typeface="Verdana"/>
              </a:rPr>
              <a:t>RO</a:t>
            </a:r>
            <a:r>
              <a:rPr kumimoji="0" lang="en-GB" sz="1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/>
                <a:cs typeface="Verdana"/>
              </a:rPr>
              <a:t> total national allocation: </a:t>
            </a:r>
            <a:r>
              <a:rPr lang="en-GB" sz="1200" b="1" dirty="0">
                <a:solidFill>
                  <a:prstClr val="black"/>
                </a:solidFill>
                <a:latin typeface="Verdana" panose="020B0604030504040204" pitchFamily="34" charset="0"/>
              </a:rPr>
              <a:t>€ </a:t>
            </a:r>
            <a:r>
              <a:rPr kumimoji="0" lang="en-GB" sz="1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/>
                <a:cs typeface="Verdana"/>
              </a:rPr>
              <a:t>CF 3,5 billion after CEF transfer and </a:t>
            </a:r>
            <a:r>
              <a:rPr lang="en-GB" sz="1200" b="1" dirty="0">
                <a:solidFill>
                  <a:prstClr val="black"/>
                </a:solidFill>
                <a:latin typeface="Verdana" panose="020B0604030504040204" pitchFamily="34" charset="0"/>
              </a:rPr>
              <a:t>€ </a:t>
            </a:r>
            <a:r>
              <a:rPr kumimoji="0" lang="en-GB" sz="1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/>
                <a:cs typeface="Verdana"/>
              </a:rPr>
              <a:t>ERDF 17 billion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/>
              <a:cs typeface="Verdana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045335" y="1470409"/>
            <a:ext cx="2470502" cy="75004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Grants, </a:t>
            </a:r>
            <a:r>
              <a:rPr kumimoji="0" lang="fr-B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shared</a:t>
            </a:r>
            <a:r>
              <a:rPr kumimoji="0" lang="fr-B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management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BC412E-DEDD-499B-B7C5-8DE44E5D77F9}"/>
              </a:ext>
            </a:extLst>
          </p:cNvPr>
          <p:cNvSpPr/>
          <p:nvPr/>
        </p:nvSpPr>
        <p:spPr>
          <a:xfrm>
            <a:off x="970722" y="5707611"/>
            <a:ext cx="8708833" cy="657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F8DA22-7E46-40F1-B702-60404B7041F7}"/>
              </a:ext>
            </a:extLst>
          </p:cNvPr>
          <p:cNvSpPr txBox="1"/>
          <p:nvPr/>
        </p:nvSpPr>
        <p:spPr>
          <a:xfrm>
            <a:off x="839787" y="5340538"/>
            <a:ext cx="8547708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tx2"/>
                </a:solidFill>
              </a:rPr>
              <a:t>Just Transition Fund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</a:rPr>
              <a:t>can support sustainable local transport</a:t>
            </a:r>
          </a:p>
        </p:txBody>
      </p:sp>
      <p:sp>
        <p:nvSpPr>
          <p:cNvPr id="6" name="Rectangle 5"/>
          <p:cNvSpPr/>
          <p:nvPr/>
        </p:nvSpPr>
        <p:spPr>
          <a:xfrm>
            <a:off x="435069" y="5912386"/>
            <a:ext cx="9455602" cy="6059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>
                <a:solidFill>
                  <a:schemeClr val="tx1"/>
                </a:solidFill>
              </a:rPr>
              <a:t>Note:</a:t>
            </a:r>
            <a:r>
              <a:rPr lang="en-IE" sz="2000" dirty="0" smtClean="0">
                <a:solidFill>
                  <a:schemeClr val="tx1"/>
                </a:solidFill>
              </a:rPr>
              <a:t> allocation to transport and priorities not known yet. Process of preparation of the draft programming documentation is ongoing. 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5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Connecting Europe Facility 2014-2020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867919" y="2261652"/>
            <a:ext cx="956381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2300" b="1" dirty="0" smtClean="0">
                <a:cs typeface="Arial"/>
              </a:rPr>
              <a:t>CEF transport </a:t>
            </a:r>
            <a:r>
              <a:rPr lang="en-IE" sz="2300" dirty="0" smtClean="0">
                <a:cs typeface="Arial"/>
              </a:rPr>
              <a:t>has a </a:t>
            </a:r>
            <a:r>
              <a:rPr lang="en-US" sz="2300" dirty="0" smtClean="0">
                <a:cs typeface="Arial"/>
              </a:rPr>
              <a:t>portfolio </a:t>
            </a:r>
            <a:r>
              <a:rPr lang="en-US" sz="2300" dirty="0">
                <a:cs typeface="Arial"/>
              </a:rPr>
              <a:t>of around EUR 23 billion of grants representing an investment volume of almost 50 </a:t>
            </a:r>
            <a:r>
              <a:rPr lang="en-US" sz="2300" dirty="0" smtClean="0">
                <a:cs typeface="Arial"/>
              </a:rPr>
              <a:t>billion</a:t>
            </a:r>
            <a:endParaRPr lang="en-IE" sz="2300" dirty="0" smtClean="0"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cs typeface="Arial"/>
              </a:rPr>
              <a:t>CEF besides </a:t>
            </a:r>
            <a:r>
              <a:rPr lang="en-US" sz="2300" dirty="0">
                <a:cs typeface="Arial"/>
              </a:rPr>
              <a:t>addressing bottlenecks, missing links, cross-border sections, co-funds investments in alternative fuels, innovation and </a:t>
            </a:r>
            <a:r>
              <a:rPr lang="en-US" sz="2300" dirty="0" err="1">
                <a:cs typeface="Arial"/>
              </a:rPr>
              <a:t>digitalisation</a:t>
            </a:r>
            <a:r>
              <a:rPr lang="en-US" sz="2300" dirty="0">
                <a:cs typeface="Arial"/>
              </a:rPr>
              <a:t> of transport</a:t>
            </a:r>
            <a:endParaRPr lang="en-GB" sz="2300" dirty="0" smtClean="0"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300" b="1" dirty="0" smtClean="0">
                <a:cs typeface="Arial"/>
              </a:rPr>
              <a:t>RO CEF Transport portfolio</a:t>
            </a:r>
            <a:r>
              <a:rPr lang="en-GB" sz="2300" dirty="0" smtClean="0">
                <a:cs typeface="Arial"/>
              </a:rPr>
              <a:t>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300" dirty="0">
                <a:cs typeface="Arial"/>
              </a:rPr>
              <a:t>Up to date total CEF contribution is now € 1.014 billion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300" dirty="0" smtClean="0">
                <a:cs typeface="Arial"/>
              </a:rPr>
              <a:t>The </a:t>
            </a:r>
            <a:r>
              <a:rPr lang="en-GB" sz="2300" dirty="0">
                <a:cs typeface="Arial"/>
              </a:rPr>
              <a:t>CEF is funding 43 Action involving Romanian beneficiaries</a:t>
            </a:r>
          </a:p>
          <a:p>
            <a:pPr>
              <a:spcAft>
                <a:spcPts val="600"/>
              </a:spcAft>
            </a:pPr>
            <a:endParaRPr lang="en-GB" sz="23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338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2169706"/>
            <a:ext cx="5157787" cy="823912"/>
          </a:xfrm>
        </p:spPr>
        <p:txBody>
          <a:bodyPr/>
          <a:lstStyle/>
          <a:p>
            <a:r>
              <a:rPr lang="fr-BE" dirty="0"/>
              <a:t>Main </a:t>
            </a:r>
            <a:r>
              <a:rPr lang="fr-BE" dirty="0" smtClean="0"/>
              <a:t>focus/</a:t>
            </a:r>
            <a:r>
              <a:rPr lang="fr-BE" dirty="0" err="1" smtClean="0"/>
              <a:t>priorities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3128530"/>
            <a:ext cx="5157787" cy="256347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IE" sz="1800" dirty="0" smtClean="0"/>
              <a:t>Contribution </a:t>
            </a:r>
            <a:r>
              <a:rPr lang="en-IE" sz="1800" dirty="0"/>
              <a:t>to the completion</a:t>
            </a:r>
            <a:r>
              <a:rPr lang="et-EE" sz="1800" dirty="0"/>
              <a:t> of TEN-T </a:t>
            </a:r>
            <a:r>
              <a:rPr lang="fr-BE" sz="1800" dirty="0" err="1" smtClean="0"/>
              <a:t>core</a:t>
            </a:r>
            <a:r>
              <a:rPr lang="fr-BE" sz="1800" dirty="0" smtClean="0"/>
              <a:t> </a:t>
            </a:r>
            <a:r>
              <a:rPr lang="en-IE" sz="1800" dirty="0" smtClean="0"/>
              <a:t>network by 2030</a:t>
            </a:r>
            <a:endParaRPr lang="en-IE" sz="1800" dirty="0"/>
          </a:p>
          <a:p>
            <a:pPr>
              <a:spcAft>
                <a:spcPts val="600"/>
              </a:spcAft>
            </a:pPr>
            <a:r>
              <a:rPr lang="en-IE" sz="1800" dirty="0"/>
              <a:t>Greening</a:t>
            </a:r>
            <a:r>
              <a:rPr lang="et-EE" sz="1800" dirty="0"/>
              <a:t> and </a:t>
            </a:r>
            <a:r>
              <a:rPr lang="en-IE" sz="1800" dirty="0"/>
              <a:t>digitalising</a:t>
            </a:r>
            <a:r>
              <a:rPr lang="et-EE" sz="1800" dirty="0"/>
              <a:t> of transport and </a:t>
            </a:r>
            <a:r>
              <a:rPr lang="en-IE" sz="1800" dirty="0" smtClean="0"/>
              <a:t>mobility</a:t>
            </a:r>
          </a:p>
          <a:p>
            <a:pPr>
              <a:spcAft>
                <a:spcPts val="600"/>
              </a:spcAft>
            </a:pPr>
            <a:r>
              <a:rPr lang="en-IE" sz="1800" dirty="0" smtClean="0"/>
              <a:t>primary focus on more sustainable modes, such as rail and IWW</a:t>
            </a:r>
          </a:p>
          <a:p>
            <a:pPr>
              <a:spcAft>
                <a:spcPts val="600"/>
              </a:spcAft>
            </a:pPr>
            <a:r>
              <a:rPr lang="en-IE" sz="1800" dirty="0"/>
              <a:t>Large-scale deployment </a:t>
            </a:r>
            <a:r>
              <a:rPr lang="et-EE" sz="1800" dirty="0"/>
              <a:t>of </a:t>
            </a:r>
            <a:r>
              <a:rPr lang="en-IE" sz="1800" dirty="0"/>
              <a:t>alternative</a:t>
            </a:r>
            <a:r>
              <a:rPr lang="et-EE" sz="1800" dirty="0"/>
              <a:t> </a:t>
            </a:r>
            <a:r>
              <a:rPr lang="en-IE" sz="1800" dirty="0"/>
              <a:t>fuels</a:t>
            </a:r>
            <a:r>
              <a:rPr lang="et-EE" sz="1800" dirty="0"/>
              <a:t> </a:t>
            </a:r>
            <a:r>
              <a:rPr lang="en-IE" sz="1800" dirty="0" smtClean="0"/>
              <a:t>infrastructure</a:t>
            </a:r>
            <a:endParaRPr lang="en-IE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228522" y="2169706"/>
            <a:ext cx="5183188" cy="823912"/>
          </a:xfrm>
        </p:spPr>
        <p:txBody>
          <a:bodyPr/>
          <a:lstStyle/>
          <a:p>
            <a:r>
              <a:rPr lang="en-IE" dirty="0" smtClean="0"/>
              <a:t>Urban dimension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228522" y="3128530"/>
            <a:ext cx="5183188" cy="3034201"/>
          </a:xfrm>
        </p:spPr>
        <p:txBody>
          <a:bodyPr/>
          <a:lstStyle/>
          <a:p>
            <a:r>
              <a:rPr lang="en-US" sz="1800" dirty="0" smtClean="0"/>
              <a:t>Focus on alternative fuels infrastructure for public transport </a:t>
            </a:r>
          </a:p>
          <a:p>
            <a:r>
              <a:rPr lang="en-US" sz="1800" dirty="0" smtClean="0"/>
              <a:t>Development of </a:t>
            </a:r>
            <a:r>
              <a:rPr lang="en-US" sz="1800" dirty="0"/>
              <a:t>passengers multimodal hubs in urban </a:t>
            </a:r>
            <a:r>
              <a:rPr lang="en-US" sz="1800" dirty="0" smtClean="0"/>
              <a:t>nodes </a:t>
            </a:r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4494"/>
                </a:solidFill>
              </a:rPr>
              <a:t>Connecting Europe </a:t>
            </a:r>
            <a:r>
              <a:rPr lang="en-US" sz="3200" dirty="0" smtClean="0">
                <a:solidFill>
                  <a:srgbClr val="004494"/>
                </a:solidFill>
              </a:rPr>
              <a:t>Facility 2021-27</a:t>
            </a:r>
            <a:endParaRPr lang="en-GB" sz="3200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4148123" y="1521163"/>
            <a:ext cx="7003227" cy="711027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prstClr val="black"/>
                </a:solidFill>
                <a:latin typeface="Verdana" panose="020B0604030504040204" pitchFamily="34" charset="0"/>
              </a:rPr>
              <a:t>2021-2027 Budget for transport: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Verdana" panose="020B0604030504040204" pitchFamily="34" charset="0"/>
              </a:rPr>
              <a:t>€</a:t>
            </a:r>
            <a:r>
              <a:rPr lang="et-EE" sz="1400" b="1" dirty="0" smtClean="0">
                <a:solidFill>
                  <a:prstClr val="black"/>
                </a:solidFill>
                <a:latin typeface="Verdana" panose="020B0604030504040204" pitchFamily="34" charset="0"/>
              </a:rPr>
              <a:t>25.8</a:t>
            </a:r>
            <a:r>
              <a:rPr lang="en-GB" sz="1400" b="1" dirty="0" smtClean="0">
                <a:solidFill>
                  <a:prstClr val="black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prstClr val="black"/>
                </a:solidFill>
                <a:latin typeface="Verdana" panose="020B0604030504040204" pitchFamily="34" charset="0"/>
              </a:rPr>
              <a:t>billion 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1045335" y="1470409"/>
            <a:ext cx="2470502" cy="75004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BE" sz="1400" b="1" dirty="0">
                <a:solidFill>
                  <a:prstClr val="black"/>
                </a:solidFill>
                <a:latin typeface="Verdana" panose="020B0604030504040204" pitchFamily="34" charset="0"/>
              </a:rPr>
              <a:t>Grants, direct management</a:t>
            </a:r>
            <a:endParaRPr lang="en-GB" sz="14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5335" y="5838092"/>
            <a:ext cx="8304270" cy="670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b="1" i="1" dirty="0">
                <a:solidFill>
                  <a:schemeClr val="tx1"/>
                </a:solidFill>
              </a:rPr>
              <a:t>Note: </a:t>
            </a:r>
            <a:r>
              <a:rPr lang="en-IE" dirty="0">
                <a:solidFill>
                  <a:schemeClr val="tx1"/>
                </a:solidFill>
              </a:rPr>
              <a:t>First CEF II call to be launched by </a:t>
            </a:r>
            <a:r>
              <a:rPr lang="en-IE" dirty="0" smtClean="0">
                <a:solidFill>
                  <a:schemeClr val="tx1"/>
                </a:solidFill>
              </a:rPr>
              <a:t>mid-2021.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5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2169706"/>
            <a:ext cx="5157787" cy="823912"/>
          </a:xfrm>
        </p:spPr>
        <p:txBody>
          <a:bodyPr/>
          <a:lstStyle/>
          <a:p>
            <a:r>
              <a:rPr lang="fr-BE" dirty="0"/>
              <a:t>Main focus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3128530"/>
            <a:ext cx="5157787" cy="232540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000" dirty="0"/>
              <a:t>Mature investments &amp; reforms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Aligned with CSRs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With high job and growth potential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Improving economic resilience</a:t>
            </a:r>
          </a:p>
          <a:p>
            <a:pPr>
              <a:spcAft>
                <a:spcPts val="600"/>
              </a:spcAft>
            </a:pPr>
            <a:r>
              <a:rPr lang="fr-BE" sz="2000" dirty="0"/>
              <a:t>Green and Digital transition</a:t>
            </a:r>
          </a:p>
          <a:p>
            <a:pPr>
              <a:spcAft>
                <a:spcPts val="600"/>
              </a:spcAft>
            </a:pPr>
            <a:r>
              <a:rPr lang="fr-BE" sz="2000" dirty="0"/>
              <a:t>DNSH </a:t>
            </a:r>
            <a:r>
              <a:rPr lang="fr-BE" sz="2000" dirty="0" err="1" smtClean="0"/>
              <a:t>principle</a:t>
            </a:r>
            <a:endParaRPr lang="en-GB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228522" y="2169706"/>
            <a:ext cx="5183188" cy="823912"/>
          </a:xfrm>
        </p:spPr>
        <p:txBody>
          <a:bodyPr/>
          <a:lstStyle/>
          <a:p>
            <a:r>
              <a:rPr lang="fr-BE" dirty="0"/>
              <a:t>Transport </a:t>
            </a:r>
            <a:r>
              <a:rPr lang="fr-BE" dirty="0" err="1"/>
              <a:t>priorities</a:t>
            </a:r>
            <a:r>
              <a:rPr lang="fr-BE" dirty="0"/>
              <a:t> in </a:t>
            </a:r>
            <a:r>
              <a:rPr lang="fr-BE" dirty="0" err="1"/>
              <a:t>RRPs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228522" y="3128530"/>
            <a:ext cx="5183188" cy="221178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BE" sz="2000" dirty="0"/>
              <a:t>Recharge and </a:t>
            </a:r>
            <a:r>
              <a:rPr lang="fr-BE" sz="2000" dirty="0" err="1"/>
              <a:t>Refuel</a:t>
            </a:r>
            <a:r>
              <a:rPr lang="fr-BE" sz="2000" dirty="0"/>
              <a:t> EU </a:t>
            </a:r>
            <a:r>
              <a:rPr lang="fr-BE" sz="2000" dirty="0" err="1"/>
              <a:t>flagship</a:t>
            </a:r>
            <a:endParaRPr lang="fr-BE" sz="2000" dirty="0"/>
          </a:p>
          <a:p>
            <a:pPr>
              <a:spcAft>
                <a:spcPts val="600"/>
              </a:spcAft>
            </a:pPr>
            <a:r>
              <a:rPr lang="fr-BE" sz="2000" dirty="0" err="1"/>
              <a:t>Urban</a:t>
            </a:r>
            <a:r>
              <a:rPr lang="fr-BE" sz="2000" dirty="0"/>
              <a:t> transport (public </a:t>
            </a:r>
            <a:r>
              <a:rPr lang="fr-BE" sz="2000" dirty="0" err="1"/>
              <a:t>fleet</a:t>
            </a:r>
            <a:r>
              <a:rPr lang="fr-BE" sz="2000" dirty="0"/>
              <a:t> </a:t>
            </a:r>
            <a:r>
              <a:rPr lang="fr-BE" sz="2000" dirty="0" err="1"/>
              <a:t>greening</a:t>
            </a:r>
            <a:r>
              <a:rPr lang="fr-BE" sz="2000" dirty="0"/>
              <a:t>, </a:t>
            </a:r>
            <a:r>
              <a:rPr lang="fr-BE" sz="2000" dirty="0" err="1"/>
              <a:t>biking</a:t>
            </a:r>
            <a:r>
              <a:rPr lang="fr-BE" sz="2000" dirty="0"/>
              <a:t>)</a:t>
            </a:r>
          </a:p>
          <a:p>
            <a:pPr>
              <a:spcAft>
                <a:spcPts val="600"/>
              </a:spcAft>
            </a:pPr>
            <a:r>
              <a:rPr lang="fr-BE" sz="2000" dirty="0"/>
              <a:t>Rail infrastructure</a:t>
            </a:r>
          </a:p>
          <a:p>
            <a:pPr>
              <a:spcAft>
                <a:spcPts val="600"/>
              </a:spcAft>
            </a:pPr>
            <a:r>
              <a:rPr lang="fr-BE" sz="2000" dirty="0"/>
              <a:t>Digitalisation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4494"/>
                </a:solidFill>
              </a:rPr>
              <a:t>Recovery and Resilience Facility</a:t>
            </a:r>
            <a:endParaRPr lang="en-GB" sz="3200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4017688" y="1509431"/>
            <a:ext cx="7251838" cy="711027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2021-2023 Budget € 672,5 billion 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RO grant component</a:t>
            </a:r>
            <a:r>
              <a:rPr lang="en-GB" sz="1400" b="1" dirty="0">
                <a:solidFill>
                  <a:prstClr val="black"/>
                </a:solidFill>
                <a:latin typeface="Verdana" panose="020B0604030504040204" pitchFamily="34" charset="0"/>
              </a:rPr>
              <a:t>: € 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13,9 Billion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045335" y="1470409"/>
            <a:ext cx="2470502" cy="75004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Grants and </a:t>
            </a:r>
            <a:r>
              <a:rPr kumimoji="0" lang="fr-B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Loans</a:t>
            </a:r>
            <a:r>
              <a:rPr kumimoji="0" lang="fr-B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, direct management, via national plans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281" y="5588848"/>
            <a:ext cx="8757628" cy="881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i="1" dirty="0" smtClean="0">
                <a:solidFill>
                  <a:srgbClr val="FF0000"/>
                </a:solidFill>
              </a:rPr>
              <a:t>Note</a:t>
            </a:r>
            <a:r>
              <a:rPr lang="fr-BE" sz="2000" dirty="0" smtClean="0">
                <a:solidFill>
                  <a:srgbClr val="FF0000"/>
                </a:solidFill>
              </a:rPr>
              <a:t>: RO allocation to </a:t>
            </a:r>
            <a:r>
              <a:rPr lang="fr-BE" sz="2000" dirty="0" err="1" smtClean="0">
                <a:solidFill>
                  <a:srgbClr val="FF0000"/>
                </a:solidFill>
              </a:rPr>
              <a:t>sustainable</a:t>
            </a:r>
            <a:r>
              <a:rPr lang="fr-BE" sz="2000" dirty="0" smtClean="0">
                <a:solidFill>
                  <a:srgbClr val="FF0000"/>
                </a:solidFill>
              </a:rPr>
              <a:t> </a:t>
            </a:r>
            <a:r>
              <a:rPr lang="fr-BE" sz="2000" dirty="0" err="1" smtClean="0">
                <a:solidFill>
                  <a:srgbClr val="FF0000"/>
                </a:solidFill>
              </a:rPr>
              <a:t>urban</a:t>
            </a:r>
            <a:r>
              <a:rPr lang="fr-BE" sz="2000" dirty="0" smtClean="0">
                <a:solidFill>
                  <a:srgbClr val="FF0000"/>
                </a:solidFill>
              </a:rPr>
              <a:t> </a:t>
            </a:r>
            <a:r>
              <a:rPr lang="fr-BE" sz="2000" dirty="0" err="1" smtClean="0">
                <a:solidFill>
                  <a:srgbClr val="FF0000"/>
                </a:solidFill>
              </a:rPr>
              <a:t>mobility</a:t>
            </a:r>
            <a:r>
              <a:rPr lang="fr-BE" sz="2000" dirty="0" smtClean="0">
                <a:solidFill>
                  <a:srgbClr val="FF0000"/>
                </a:solidFill>
              </a:rPr>
              <a:t> -</a:t>
            </a:r>
            <a:endParaRPr lang="fr-BE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6014</TotalTime>
  <Words>2029</Words>
  <Application>Microsoft Office PowerPoint</Application>
  <PresentationFormat>Widescreen</PresentationFormat>
  <Paragraphs>277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Courier New</vt:lpstr>
      <vt:lpstr>EC Square Sans Pro</vt:lpstr>
      <vt:lpstr>Verdana</vt:lpstr>
      <vt:lpstr>Office Theme</vt:lpstr>
      <vt:lpstr>1_Office Theme</vt:lpstr>
      <vt:lpstr>Funding opportunities for urban mobility: deployment and innovation</vt:lpstr>
      <vt:lpstr>Sustainable and Smart Mobility Strategy</vt:lpstr>
      <vt:lpstr>New Urban Mobility Package </vt:lpstr>
      <vt:lpstr>Funding opportunities for urban mobility – deployment </vt:lpstr>
      <vt:lpstr>Cohesion Fund and ERDF 2014-2020</vt:lpstr>
      <vt:lpstr>Cohesion Fund and ERDF </vt:lpstr>
      <vt:lpstr>Connecting Europe Facility 2014-2020</vt:lpstr>
      <vt:lpstr>Connecting Europe Facility 2021-27</vt:lpstr>
      <vt:lpstr>Recovery and Resilience Facility</vt:lpstr>
      <vt:lpstr>Horizon Europe – Cluster 5 (Climate, Energy and Mobility)</vt:lpstr>
      <vt:lpstr>InvestEU</vt:lpstr>
      <vt:lpstr>Horizon Europe – relevant calls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Multumesc pentru atentie!  Luana-Maria.Bidasca@ec.europa.eu  Misiunea Oraselor Neutre Climatic: Laura.HETEL@ec.europa.eu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Luana Bidasca</dc:creator>
  <cp:lastModifiedBy>BIDASCA Luana Maria (MOVE)</cp:lastModifiedBy>
  <cp:revision>34</cp:revision>
  <dcterms:created xsi:type="dcterms:W3CDTF">2021-03-03T11:22:48Z</dcterms:created>
  <dcterms:modified xsi:type="dcterms:W3CDTF">2021-10-11T21:37:03Z</dcterms:modified>
</cp:coreProperties>
</file>